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sldIdLst>
    <p:sldId id="257" r:id="rId2"/>
    <p:sldId id="263" r:id="rId3"/>
    <p:sldId id="258" r:id="rId4"/>
    <p:sldId id="289" r:id="rId5"/>
    <p:sldId id="283" r:id="rId6"/>
    <p:sldId id="282" r:id="rId7"/>
    <p:sldId id="295" r:id="rId8"/>
    <p:sldId id="293" r:id="rId9"/>
    <p:sldId id="294" r:id="rId10"/>
    <p:sldId id="259" r:id="rId11"/>
    <p:sldId id="281" r:id="rId12"/>
    <p:sldId id="273" r:id="rId13"/>
    <p:sldId id="260" r:id="rId14"/>
    <p:sldId id="276" r:id="rId15"/>
    <p:sldId id="277" r:id="rId16"/>
    <p:sldId id="278" r:id="rId17"/>
    <p:sldId id="279" r:id="rId18"/>
    <p:sldId id="280" r:id="rId19"/>
    <p:sldId id="286" r:id="rId20"/>
    <p:sldId id="287" r:id="rId21"/>
    <p:sldId id="261" r:id="rId22"/>
    <p:sldId id="269" r:id="rId23"/>
    <p:sldId id="262" r:id="rId24"/>
    <p:sldId id="270" r:id="rId25"/>
    <p:sldId id="290" r:id="rId26"/>
    <p:sldId id="288" r:id="rId27"/>
    <p:sldId id="291" r:id="rId28"/>
    <p:sldId id="296" r:id="rId2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FF00"/>
    <a:srgbClr val="33CC33"/>
    <a:srgbClr val="00FF99"/>
    <a:srgbClr val="00FFCC"/>
    <a:srgbClr val="33CCCC"/>
    <a:srgbClr val="000099"/>
    <a:srgbClr val="3366CC"/>
    <a:srgbClr val="0099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612" autoAdjust="0"/>
  </p:normalViewPr>
  <p:slideViewPr>
    <p:cSldViewPr>
      <p:cViewPr varScale="1">
        <p:scale>
          <a:sx n="85" d="100"/>
          <a:sy n="85" d="100"/>
        </p:scale>
        <p:origin x="-72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ublic\Documents\ADMINISTRATIVOS\LABGERCO\PRODU&#199;&#195;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ETO%20TAGLIANI\AppData\Local\Microsoft\Windows\Temporary%20Internet%20Files\Content.Outlook\HGBWP2MC\Planilha_Dados_Artigos_Publicado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dLbls>
            <c:showVal val="1"/>
          </c:dLbls>
          <c:cat>
            <c:strRef>
              <c:f>Plan1!$C$6:$C$11</c:f>
              <c:strCache>
                <c:ptCount val="6"/>
                <c:pt idx="0">
                  <c:v>Orientações de graduação/espec.</c:v>
                </c:pt>
                <c:pt idx="1">
                  <c:v>Mestrado </c:v>
                </c:pt>
                <c:pt idx="2">
                  <c:v>Doutorado</c:v>
                </c:pt>
                <c:pt idx="3">
                  <c:v>Artigos em periódicos</c:v>
                </c:pt>
                <c:pt idx="4">
                  <c:v>Livros</c:v>
                </c:pt>
                <c:pt idx="5">
                  <c:v>Capítulos</c:v>
                </c:pt>
              </c:strCache>
            </c:strRef>
          </c:cat>
          <c:val>
            <c:numRef>
              <c:f>Plan1!$M$6:$M$11</c:f>
              <c:numCache>
                <c:formatCode>General</c:formatCode>
                <c:ptCount val="6"/>
                <c:pt idx="0">
                  <c:v>142</c:v>
                </c:pt>
                <c:pt idx="1">
                  <c:v>37</c:v>
                </c:pt>
                <c:pt idx="2">
                  <c:v>4</c:v>
                </c:pt>
                <c:pt idx="3">
                  <c:v>72</c:v>
                </c:pt>
                <c:pt idx="4">
                  <c:v>8</c:v>
                </c:pt>
                <c:pt idx="5">
                  <c:v>64</c:v>
                </c:pt>
              </c:numCache>
            </c:numRef>
          </c:val>
        </c:ser>
        <c:dLbls>
          <c:showVal val="1"/>
        </c:dLbls>
        <c:gapWidth val="95"/>
        <c:gapDepth val="95"/>
        <c:shape val="box"/>
        <c:axId val="101270656"/>
        <c:axId val="101272192"/>
        <c:axId val="0"/>
      </c:bar3DChart>
      <c:catAx>
        <c:axId val="101270656"/>
        <c:scaling>
          <c:orientation val="minMax"/>
        </c:scaling>
        <c:axPos val="b"/>
        <c:majorTickMark val="none"/>
        <c:tickLblPos val="nextTo"/>
        <c:crossAx val="101272192"/>
        <c:crosses val="autoZero"/>
        <c:auto val="1"/>
        <c:lblAlgn val="ctr"/>
        <c:lblOffset val="100"/>
      </c:catAx>
      <c:valAx>
        <c:axId val="101272192"/>
        <c:scaling>
          <c:orientation val="minMax"/>
        </c:scaling>
        <c:delete val="1"/>
        <c:axPos val="l"/>
        <c:numFmt formatCode="General" sourceLinked="1"/>
        <c:tickLblPos val="nextTo"/>
        <c:crossAx val="101270656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plotArea>
      <c:layout>
        <c:manualLayout>
          <c:layoutTarget val="inner"/>
          <c:xMode val="edge"/>
          <c:yMode val="edge"/>
          <c:x val="0.1708965314482192"/>
          <c:y val="0.28657328025807088"/>
          <c:w val="0.66367311544814733"/>
          <c:h val="0.30778948234478165"/>
        </c:manualLayout>
      </c:layout>
      <c:barChart>
        <c:barDir val="col"/>
        <c:grouping val="clustered"/>
        <c:ser>
          <c:idx val="0"/>
          <c:order val="0"/>
          <c:cat>
            <c:strRef>
              <c:f>Plan1!$C$4:$C$43</c:f>
              <c:strCache>
                <c:ptCount val="40"/>
                <c:pt idx="0">
                  <c:v>Ambiente &amp; Educação</c:v>
                </c:pt>
                <c:pt idx="1">
                  <c:v>Ocean &amp; Coastal Management</c:v>
                </c:pt>
                <c:pt idx="2">
                  <c:v>Revista Eletrônica do Mestrado em Educação Ambiental</c:v>
                </c:pt>
                <c:pt idx="3">
                  <c:v>Revista de Gestão Costeira Integrada </c:v>
                </c:pt>
                <c:pt idx="4">
                  <c:v>Brazilian Journal of Biology</c:v>
                </c:pt>
                <c:pt idx="5">
                  <c:v>Competência </c:v>
                </c:pt>
                <c:pt idx="6">
                  <c:v>Revista de la Asociación Argentina de Ecología de Paisajes</c:v>
                </c:pt>
                <c:pt idx="7">
                  <c:v>TECBAHIA</c:v>
                </c:pt>
                <c:pt idx="8">
                  <c:v> Journal of Coastal Research</c:v>
                </c:pt>
                <c:pt idx="9">
                  <c:v>Currículo sem Fronteiras </c:v>
                </c:pt>
                <c:pt idx="10">
                  <c:v>Revista Brasileira de Administração Pública</c:v>
                </c:pt>
                <c:pt idx="11">
                  <c:v>Estuaries</c:v>
                </c:pt>
                <c:pt idx="12">
                  <c:v>Atlântica</c:v>
                </c:pt>
                <c:pt idx="13">
                  <c:v>Floresta </c:v>
                </c:pt>
                <c:pt idx="14">
                  <c:v>Symposium (Recife)</c:v>
                </c:pt>
                <c:pt idx="15">
                  <c:v>Revista Brasileira de Agroecologia</c:v>
                </c:pt>
                <c:pt idx="16">
                  <c:v> Pesticidas (UFPR)</c:v>
                </c:pt>
                <c:pt idx="17">
                  <c:v> Current Agricultural Science and Technology (CAST)</c:v>
                </c:pt>
                <c:pt idx="18">
                  <c:v>Revista Agriculturas </c:v>
                </c:pt>
                <c:pt idx="19">
                  <c:v>Vetor (FURG)</c:v>
                </c:pt>
                <c:pt idx="20">
                  <c:v>International Journal of Geosciences</c:v>
                </c:pt>
                <c:pt idx="21">
                  <c:v>Revista Iberoamericana de Manejo Costero Integrado</c:v>
                </c:pt>
                <c:pt idx="22">
                  <c:v>Ocean Yearbook</c:v>
                </c:pt>
                <c:pt idx="23">
                  <c:v> Investigaciones Marinas (Valparaíso)</c:v>
                </c:pt>
                <c:pt idx="24">
                  <c:v>Cadernos de Ecologia Aquática</c:v>
                </c:pt>
                <c:pt idx="25">
                  <c:v>Sociedade em Debate (UCPel)</c:v>
                </c:pt>
                <c:pt idx="26">
                  <c:v>Ecological Modelling</c:v>
                </c:pt>
                <c:pt idx="27">
                  <c:v>Journal of Environmental Assesment Policy and Management</c:v>
                </c:pt>
                <c:pt idx="28">
                  <c:v>Boletim de Divulgação da Universidade Federal de Pelotas</c:v>
                </c:pt>
                <c:pt idx="29">
                  <c:v> Revista Brasileira de Geografia</c:v>
                </c:pt>
                <c:pt idx="30">
                  <c:v>Anais da Academia Brasileira de Ciências</c:v>
                </c:pt>
                <c:pt idx="31">
                  <c:v>Quaternary and Environmental Geosciences</c:v>
                </c:pt>
                <c:pt idx="32">
                  <c:v>Revista de ciências ambientais (Unilasalle)</c:v>
                </c:pt>
                <c:pt idx="33">
                  <c:v>Journal of Environmental Management</c:v>
                </c:pt>
                <c:pt idx="34">
                  <c:v>Gerenciamento Costeiro Integrado</c:v>
                </c:pt>
                <c:pt idx="35">
                  <c:v> Gravel (Porto Alegre)</c:v>
                </c:pt>
                <c:pt idx="36">
                  <c:v>Ediçoes IBAMA - Serie Meio Ambiente em Debate</c:v>
                </c:pt>
                <c:pt idx="37">
                  <c:v>Documentos CPACT</c:v>
                </c:pt>
                <c:pt idx="38">
                  <c:v> Atlántida (Madrid)</c:v>
                </c:pt>
                <c:pt idx="39">
                  <c:v>Ciência e Cultura (SBPC)</c:v>
                </c:pt>
              </c:strCache>
            </c:strRef>
          </c:cat>
          <c:val>
            <c:numRef>
              <c:f>Plan1!$J$4:$J$43</c:f>
              <c:numCache>
                <c:formatCode>General</c:formatCode>
                <c:ptCount val="40"/>
                <c:pt idx="0">
                  <c:v>9</c:v>
                </c:pt>
                <c:pt idx="1">
                  <c:v>5</c:v>
                </c:pt>
                <c:pt idx="2">
                  <c:v>4</c:v>
                </c:pt>
                <c:pt idx="3">
                  <c:v>4</c:v>
                </c:pt>
                <c:pt idx="4">
                  <c:v>3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</c:numCache>
            </c:numRef>
          </c:val>
        </c:ser>
        <c:axId val="101297152"/>
        <c:axId val="101303040"/>
      </c:barChart>
      <c:catAx>
        <c:axId val="101297152"/>
        <c:scaling>
          <c:orientation val="minMax"/>
        </c:scaling>
        <c:axPos val="b"/>
        <c:tickLblPos val="nextTo"/>
        <c:txPr>
          <a:bodyPr rot="-2700000" vert="horz"/>
          <a:lstStyle/>
          <a:p>
            <a:pPr>
              <a:defRPr sz="800"/>
            </a:pPr>
            <a:endParaRPr lang="pt-BR"/>
          </a:p>
        </c:txPr>
        <c:crossAx val="101303040"/>
        <c:crosses val="autoZero"/>
        <c:auto val="1"/>
        <c:lblAlgn val="ctr"/>
        <c:lblOffset val="100"/>
      </c:catAx>
      <c:valAx>
        <c:axId val="101303040"/>
        <c:scaling>
          <c:orientation val="minMax"/>
        </c:scaling>
        <c:axPos val="l"/>
        <c:majorGridlines/>
        <c:numFmt formatCode="General" sourceLinked="1"/>
        <c:tickLblPos val="nextTo"/>
        <c:crossAx val="101297152"/>
        <c:crosses val="autoZero"/>
        <c:crossBetween val="between"/>
      </c:valAx>
    </c:plotArea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1B5A-8F0C-479D-8012-8FAF46171AF3}" type="datetimeFigureOut">
              <a:rPr lang="pt-BR" smtClean="0"/>
              <a:pPr/>
              <a:t>14/11/2014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34FC2-1FEB-435B-A7F5-3FA798A0A5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1B5A-8F0C-479D-8012-8FAF46171AF3}" type="datetimeFigureOut">
              <a:rPr lang="pt-BR" smtClean="0"/>
              <a:pPr/>
              <a:t>14/11/2014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34FC2-1FEB-435B-A7F5-3FA798A0A5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1B5A-8F0C-479D-8012-8FAF46171AF3}" type="datetimeFigureOut">
              <a:rPr lang="pt-BR" smtClean="0"/>
              <a:pPr/>
              <a:t>14/11/2014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34FC2-1FEB-435B-A7F5-3FA798A0A5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1B5A-8F0C-479D-8012-8FAF46171AF3}" type="datetimeFigureOut">
              <a:rPr lang="pt-BR" smtClean="0"/>
              <a:pPr/>
              <a:t>14/11/2014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34FC2-1FEB-435B-A7F5-3FA798A0A5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1B5A-8F0C-479D-8012-8FAF46171AF3}" type="datetimeFigureOut">
              <a:rPr lang="pt-BR" smtClean="0"/>
              <a:pPr/>
              <a:t>14/11/2014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34FC2-1FEB-435B-A7F5-3FA798A0A5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1B5A-8F0C-479D-8012-8FAF46171AF3}" type="datetimeFigureOut">
              <a:rPr lang="pt-BR" smtClean="0"/>
              <a:pPr/>
              <a:t>14/11/2014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34FC2-1FEB-435B-A7F5-3FA798A0A5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1B5A-8F0C-479D-8012-8FAF46171AF3}" type="datetimeFigureOut">
              <a:rPr lang="pt-BR" smtClean="0"/>
              <a:pPr/>
              <a:t>14/11/2014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34FC2-1FEB-435B-A7F5-3FA798A0A5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1B5A-8F0C-479D-8012-8FAF46171AF3}" type="datetimeFigureOut">
              <a:rPr lang="pt-BR" smtClean="0"/>
              <a:pPr/>
              <a:t>14/11/2014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34FC2-1FEB-435B-A7F5-3FA798A0A5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1B5A-8F0C-479D-8012-8FAF46171AF3}" type="datetimeFigureOut">
              <a:rPr lang="pt-BR" smtClean="0"/>
              <a:pPr/>
              <a:t>14/11/2014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34FC2-1FEB-435B-A7F5-3FA798A0A5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1B5A-8F0C-479D-8012-8FAF46171AF3}" type="datetimeFigureOut">
              <a:rPr lang="pt-BR" smtClean="0"/>
              <a:pPr/>
              <a:t>14/11/2014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34FC2-1FEB-435B-A7F5-3FA798A0A5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1B5A-8F0C-479D-8012-8FAF46171AF3}" type="datetimeFigureOut">
              <a:rPr lang="pt-BR" smtClean="0"/>
              <a:pPr/>
              <a:t>14/11/2014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34FC2-1FEB-435B-A7F5-3FA798A0A5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01B5A-8F0C-479D-8012-8FAF46171AF3}" type="datetimeFigureOut">
              <a:rPr lang="pt-BR" smtClean="0"/>
              <a:pPr/>
              <a:t>14/11/2014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34FC2-1FEB-435B-A7F5-3FA798A0A5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7676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NÚCLEO DE GERENCIAMENTO COSTEIRO</a:t>
            </a:r>
            <a:endParaRPr lang="pt-BR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Espaço Reservado para Conteúdo 5" descr="imagem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857364"/>
            <a:ext cx="2449228" cy="2097151"/>
          </a:xfrm>
        </p:spPr>
      </p:pic>
      <p:pic>
        <p:nvPicPr>
          <p:cNvPr id="5" name="Picture 2" descr="C:\Users\Paulo\AppData\Local\Microsoft\Windows\Temporary Internet Files\Content.Outlook\J0KUJUN2\LEPCos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643182"/>
            <a:ext cx="3286148" cy="9559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1357298"/>
            <a:ext cx="8229600" cy="1143000"/>
          </a:xfrm>
        </p:spPr>
        <p:txBody>
          <a:bodyPr/>
          <a:lstStyle/>
          <a:p>
            <a:r>
              <a:rPr lang="pt-BR" dirty="0" smtClean="0"/>
              <a:t>Principais Projetos  </a:t>
            </a:r>
            <a:endParaRPr lang="pt-BR" dirty="0"/>
          </a:p>
        </p:txBody>
      </p:sp>
      <p:sp>
        <p:nvSpPr>
          <p:cNvPr id="8" name="Seta para a direita 7"/>
          <p:cNvSpPr/>
          <p:nvPr/>
        </p:nvSpPr>
        <p:spPr>
          <a:xfrm>
            <a:off x="714348" y="3000372"/>
            <a:ext cx="1428760" cy="10001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1071538" y="3286124"/>
            <a:ext cx="428628" cy="357190"/>
          </a:xfrm>
          <a:prstGeom prst="ellipse">
            <a:avLst/>
          </a:prstGeom>
          <a:solidFill>
            <a:srgbClr val="00FF00"/>
          </a:solidFill>
          <a:ln>
            <a:noFill/>
          </a:ln>
          <a:scene3d>
            <a:camera prst="orthographicFront"/>
            <a:lightRig rig="sunse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714348" y="2643182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Anos 90</a:t>
            </a:r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500034" y="3786191"/>
            <a:ext cx="65008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0" indent="-336550">
              <a:buFont typeface="Wingdings" pitchFamily="2" charset="2"/>
              <a:buChar char="ü"/>
            </a:pPr>
            <a:endParaRPr lang="pt-BR" dirty="0" smtClean="0">
              <a:ln/>
            </a:endParaRPr>
          </a:p>
          <a:p>
            <a:pPr marL="914400" indent="-336550">
              <a:buFont typeface="Wingdings" pitchFamily="2" charset="2"/>
              <a:buChar char="ü"/>
            </a:pPr>
            <a:r>
              <a:rPr lang="pt-BR" dirty="0" smtClean="0"/>
              <a:t>Enquadramento das águas do estuário</a:t>
            </a:r>
          </a:p>
          <a:p>
            <a:pPr marL="914400" indent="-336550">
              <a:buFont typeface="Wingdings" pitchFamily="2" charset="2"/>
              <a:buChar char="ü"/>
            </a:pPr>
            <a:r>
              <a:rPr lang="pt-BR" dirty="0" smtClean="0"/>
              <a:t>Estudo de Impacto Ambiental do Porto de Rio Grande</a:t>
            </a:r>
          </a:p>
          <a:p>
            <a:pPr marL="914400" indent="-336550">
              <a:buFont typeface="Wingdings" pitchFamily="2" charset="2"/>
              <a:buChar char="ü"/>
            </a:pPr>
            <a:r>
              <a:rPr lang="pt-BR" dirty="0" smtClean="0">
                <a:ln/>
              </a:rPr>
              <a:t>Plano Ambiental do Município do Rio Grande - PLAM </a:t>
            </a:r>
          </a:p>
          <a:p>
            <a:pPr marL="914400" lvl="0" indent="-336550">
              <a:buFont typeface="Wingdings" pitchFamily="2" charset="2"/>
              <a:buChar char="ü"/>
            </a:pPr>
            <a:r>
              <a:rPr lang="pt-BR" dirty="0" smtClean="0">
                <a:ln/>
              </a:rPr>
              <a:t>Programa de Monitoramento Ambiental do Porto do Rio Grande</a:t>
            </a:r>
          </a:p>
          <a:p>
            <a:pPr marL="914400" indent="-336550">
              <a:buFont typeface="Wingdings" pitchFamily="2" charset="2"/>
              <a:buChar char="ü"/>
            </a:pPr>
            <a:endParaRPr lang="pt-BR" dirty="0" smtClean="0">
              <a:ln/>
            </a:endParaRPr>
          </a:p>
          <a:p>
            <a:pPr marL="914400" lvl="0" indent="-336550">
              <a:buFont typeface="Wingdings" pitchFamily="2" charset="2"/>
              <a:buChar char="ü"/>
            </a:pPr>
            <a:endParaRPr lang="pt-BR" dirty="0" smtClean="0"/>
          </a:p>
        </p:txBody>
      </p:sp>
      <p:sp>
        <p:nvSpPr>
          <p:cNvPr id="26" name="Título 3"/>
          <p:cNvSpPr txBox="1">
            <a:spLocks/>
          </p:cNvSpPr>
          <p:nvPr/>
        </p:nvSpPr>
        <p:spPr>
          <a:xfrm>
            <a:off x="457200" y="274638"/>
            <a:ext cx="7245573" cy="92333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1" i="0" u="none" strike="noStrike" kern="1200" cap="all" spc="0" normalizeH="0" baseline="0" noProof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Produção acadêmica</a:t>
            </a:r>
            <a:endParaRPr kumimoji="0" lang="pt-BR" sz="5400" b="1" i="0" u="none" strike="noStrike" kern="1200" cap="all" spc="0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7" name="Espaço Reservado para Conteúdo 5" descr="imagem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929586" y="214290"/>
            <a:ext cx="1000132" cy="8563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0738" y="571500"/>
            <a:ext cx="49625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tângulo 5"/>
          <p:cNvSpPr/>
          <p:nvPr/>
        </p:nvSpPr>
        <p:spPr>
          <a:xfrm>
            <a:off x="2428860" y="142852"/>
            <a:ext cx="52864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336550">
              <a:buFont typeface="Wingdings" pitchFamily="2" charset="2"/>
              <a:buChar char="ü"/>
            </a:pPr>
            <a:r>
              <a:rPr lang="pt-BR" dirty="0" smtClean="0"/>
              <a:t>Enquadramento das águas do estuário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Estudo de Impacto Ambiental do Porto de Rio Grande - 1997</a:t>
            </a:r>
            <a:endParaRPr lang="pt-BR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43050"/>
            <a:ext cx="4300543" cy="4639590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5000628" y="1571612"/>
            <a:ext cx="2571768" cy="48320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 extrusionH="38100" prstMaterial="metal"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smtClean="0"/>
              <a:t>Coordenação:</a:t>
            </a:r>
          </a:p>
          <a:p>
            <a:pPr algn="ctr"/>
            <a:r>
              <a:rPr lang="pt-BR" sz="1000" dirty="0" smtClean="0"/>
              <a:t>Prof. Dr. Paulo Roberto A. Tagliani</a:t>
            </a:r>
          </a:p>
          <a:p>
            <a:pPr algn="ctr"/>
            <a:r>
              <a:rPr lang="pt-BR" sz="1000" dirty="0" smtClean="0"/>
              <a:t>Prof. Dr. Milton L. Asmus</a:t>
            </a:r>
          </a:p>
          <a:p>
            <a:pPr algn="ctr"/>
            <a:endParaRPr lang="pt-BR" sz="1000" dirty="0" smtClean="0"/>
          </a:p>
          <a:p>
            <a:pPr algn="ctr"/>
            <a:r>
              <a:rPr lang="pt-BR" sz="1000" b="1" dirty="0" err="1" smtClean="0"/>
              <a:t>Hidroquímica</a:t>
            </a:r>
            <a:endParaRPr lang="pt-BR" sz="1000" b="1" dirty="0" smtClean="0"/>
          </a:p>
          <a:p>
            <a:pPr algn="ctr"/>
            <a:r>
              <a:rPr lang="pt-BR" sz="1000" dirty="0" smtClean="0"/>
              <a:t>Prof. Dr. Luiz Felipe </a:t>
            </a:r>
            <a:r>
              <a:rPr lang="pt-BR" sz="1000" dirty="0" err="1" smtClean="0"/>
              <a:t>Niencheski</a:t>
            </a:r>
            <a:endParaRPr lang="pt-BR" sz="1000" dirty="0" smtClean="0"/>
          </a:p>
          <a:p>
            <a:pPr algn="ctr"/>
            <a:r>
              <a:rPr lang="pt-BR" sz="1000" dirty="0" err="1" smtClean="0"/>
              <a:t>Profa</a:t>
            </a:r>
            <a:r>
              <a:rPr lang="pt-BR" sz="1000" dirty="0" smtClean="0"/>
              <a:t>. </a:t>
            </a:r>
            <a:r>
              <a:rPr lang="pt-BR" sz="1000" dirty="0" err="1" smtClean="0"/>
              <a:t>MSc</a:t>
            </a:r>
            <a:r>
              <a:rPr lang="pt-BR" sz="1000" dirty="0" smtClean="0"/>
              <a:t>. Maria da Graça </a:t>
            </a:r>
            <a:r>
              <a:rPr lang="pt-BR" sz="1000" dirty="0" err="1" smtClean="0"/>
              <a:t>Baugartem</a:t>
            </a:r>
            <a:endParaRPr lang="pt-BR" sz="1000" dirty="0" smtClean="0"/>
          </a:p>
          <a:p>
            <a:pPr algn="ctr"/>
            <a:r>
              <a:rPr lang="pt-BR" sz="1000" b="1" dirty="0" smtClean="0"/>
              <a:t>Geologia</a:t>
            </a:r>
            <a:endParaRPr lang="pt-BR" sz="1000" dirty="0" smtClean="0"/>
          </a:p>
          <a:p>
            <a:pPr algn="ctr"/>
            <a:r>
              <a:rPr lang="pt-BR" sz="1000" dirty="0" smtClean="0"/>
              <a:t>Prof. Dr. Lauro J. Calliari</a:t>
            </a:r>
          </a:p>
          <a:p>
            <a:pPr algn="ctr"/>
            <a:r>
              <a:rPr lang="pt-BR" sz="1000" dirty="0" smtClean="0"/>
              <a:t>Prof. Dr. Paulo Baisch</a:t>
            </a:r>
          </a:p>
          <a:p>
            <a:pPr algn="ctr"/>
            <a:r>
              <a:rPr lang="pt-BR" sz="1000" dirty="0" smtClean="0"/>
              <a:t>Prof. </a:t>
            </a:r>
            <a:r>
              <a:rPr lang="pt-BR" sz="1000" dirty="0" err="1" smtClean="0"/>
              <a:t>MSc</a:t>
            </a:r>
            <a:r>
              <a:rPr lang="pt-BR" sz="1000" dirty="0" smtClean="0"/>
              <a:t>. Carlos Roney Tagliani</a:t>
            </a:r>
          </a:p>
          <a:p>
            <a:pPr algn="ctr"/>
            <a:endParaRPr lang="pt-BR" sz="1000" dirty="0" smtClean="0"/>
          </a:p>
          <a:p>
            <a:pPr algn="ctr"/>
            <a:r>
              <a:rPr lang="pt-BR" sz="1000" b="1" dirty="0" smtClean="0"/>
              <a:t>Biologia</a:t>
            </a:r>
          </a:p>
          <a:p>
            <a:pPr algn="ctr"/>
            <a:r>
              <a:rPr lang="pt-BR" sz="1000" dirty="0" err="1" smtClean="0"/>
              <a:t>Profa</a:t>
            </a:r>
            <a:r>
              <a:rPr lang="pt-BR" sz="1000" dirty="0" smtClean="0"/>
              <a:t>. Dra. Mônica </a:t>
            </a:r>
            <a:r>
              <a:rPr lang="pt-BR" sz="1000" dirty="0" err="1" smtClean="0"/>
              <a:t>Montú</a:t>
            </a:r>
            <a:endParaRPr lang="pt-BR" sz="1000" dirty="0" smtClean="0"/>
          </a:p>
          <a:p>
            <a:pPr algn="ctr"/>
            <a:r>
              <a:rPr lang="pt-BR" sz="1000" dirty="0" smtClean="0"/>
              <a:t>Prof. Ivo </a:t>
            </a:r>
            <a:r>
              <a:rPr lang="pt-BR" sz="1000" dirty="0" err="1" smtClean="0"/>
              <a:t>Gloeden</a:t>
            </a:r>
            <a:endParaRPr lang="pt-BR" sz="1000" dirty="0" smtClean="0"/>
          </a:p>
          <a:p>
            <a:pPr algn="ctr"/>
            <a:r>
              <a:rPr lang="pt-BR" sz="1000" dirty="0" smtClean="0"/>
              <a:t>Prof. Dr. Carlos Emílio </a:t>
            </a:r>
            <a:r>
              <a:rPr lang="pt-BR" sz="1000" dirty="0" err="1" smtClean="0"/>
              <a:t>Bemvenutti</a:t>
            </a:r>
            <a:endParaRPr lang="pt-BR" sz="1000" dirty="0" smtClean="0"/>
          </a:p>
          <a:p>
            <a:pPr algn="ctr"/>
            <a:r>
              <a:rPr lang="pt-BR" sz="1000" dirty="0" smtClean="0"/>
              <a:t>Prof. Dr. João Paes V. Sobrinho</a:t>
            </a:r>
          </a:p>
          <a:p>
            <a:pPr algn="ctr"/>
            <a:r>
              <a:rPr lang="pt-BR" sz="1000" dirty="0" smtClean="0"/>
              <a:t>Prof. </a:t>
            </a:r>
            <a:r>
              <a:rPr lang="pt-BR" sz="1000" dirty="0" err="1" smtClean="0"/>
              <a:t>MSc</a:t>
            </a:r>
            <a:r>
              <a:rPr lang="pt-BR" sz="1000" dirty="0" smtClean="0"/>
              <a:t>. Luiz Eduardo Pereira</a:t>
            </a:r>
          </a:p>
          <a:p>
            <a:pPr algn="ctr"/>
            <a:r>
              <a:rPr lang="pt-BR" sz="1000" dirty="0" smtClean="0"/>
              <a:t>Prof. Dr. César S. Costa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65138" algn="l"/>
                <a:tab pos="-15875" algn="l"/>
                <a:tab pos="430213" algn="l"/>
                <a:tab pos="884238" algn="l"/>
                <a:tab pos="1333500" algn="l"/>
                <a:tab pos="1782763" algn="l"/>
                <a:tab pos="2232025" algn="l"/>
                <a:tab pos="2663825" algn="l"/>
                <a:tab pos="3132138" algn="l"/>
                <a:tab pos="3581400" algn="l"/>
                <a:tab pos="4030663" algn="l"/>
                <a:tab pos="4479925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6575" algn="l"/>
                <a:tab pos="9875838" algn="l"/>
                <a:tab pos="10325100" algn="l"/>
                <a:tab pos="10774363" algn="l"/>
                <a:tab pos="11223625" algn="l"/>
                <a:tab pos="11674475" algn="l"/>
                <a:tab pos="12123738" algn="l"/>
                <a:tab pos="12573000" algn="l"/>
                <a:tab pos="13022263" algn="l"/>
              </a:tabLst>
            </a:pPr>
            <a:endParaRPr lang="pt-BR" sz="1000" b="1" dirty="0" smtClean="0">
              <a:solidFill>
                <a:srgbClr val="000000"/>
              </a:solidFill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65138" algn="l"/>
                <a:tab pos="-15875" algn="l"/>
                <a:tab pos="430213" algn="l"/>
                <a:tab pos="884238" algn="l"/>
                <a:tab pos="1333500" algn="l"/>
                <a:tab pos="1782763" algn="l"/>
                <a:tab pos="2232025" algn="l"/>
                <a:tab pos="2663825" algn="l"/>
                <a:tab pos="3132138" algn="l"/>
                <a:tab pos="3581400" algn="l"/>
                <a:tab pos="4030663" algn="l"/>
                <a:tab pos="4479925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6575" algn="l"/>
                <a:tab pos="9875838" algn="l"/>
                <a:tab pos="10325100" algn="l"/>
                <a:tab pos="10774363" algn="l"/>
                <a:tab pos="11223625" algn="l"/>
                <a:tab pos="11674475" algn="l"/>
                <a:tab pos="12123738" algn="l"/>
                <a:tab pos="12573000" algn="l"/>
                <a:tab pos="13022263" algn="l"/>
              </a:tabLst>
            </a:pPr>
            <a:r>
              <a:rPr lang="pt-BR" sz="1000" b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Análise </a:t>
            </a:r>
            <a:r>
              <a:rPr lang="pt-BR" sz="1000" b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de risco e </a:t>
            </a:r>
            <a:r>
              <a:rPr lang="pt-BR" sz="1000" b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operabilidade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65138" algn="l"/>
                <a:tab pos="-15875" algn="l"/>
                <a:tab pos="430213" algn="l"/>
                <a:tab pos="884238" algn="l"/>
                <a:tab pos="1333500" algn="l"/>
                <a:tab pos="1782763" algn="l"/>
                <a:tab pos="2232025" algn="l"/>
                <a:tab pos="2663825" algn="l"/>
                <a:tab pos="3132138" algn="l"/>
                <a:tab pos="3581400" algn="l"/>
                <a:tab pos="4030663" algn="l"/>
                <a:tab pos="4479925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6575" algn="l"/>
                <a:tab pos="9875838" algn="l"/>
                <a:tab pos="10325100" algn="l"/>
                <a:tab pos="10774363" algn="l"/>
                <a:tab pos="11223625" algn="l"/>
                <a:tab pos="11674475" algn="l"/>
                <a:tab pos="12123738" algn="l"/>
                <a:tab pos="12573000" algn="l"/>
                <a:tab pos="13022263" algn="l"/>
              </a:tabLst>
            </a:pPr>
            <a:r>
              <a:rPr lang="pt-BR" sz="1000" b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8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Eng</a:t>
            </a:r>
            <a:r>
              <a:rPr lang="en-US" sz="8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. Mario </a:t>
            </a:r>
            <a:r>
              <a:rPr lang="en-US" sz="800" dirty="0" err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Lionetti</a:t>
            </a:r>
            <a:r>
              <a:rPr lang="en-US" sz="8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(</a:t>
            </a:r>
            <a:r>
              <a:rPr lang="en-US" sz="800" dirty="0" err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consultor</a:t>
            </a:r>
            <a:r>
              <a:rPr lang="en-US" sz="8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ad hoc</a:t>
            </a:r>
            <a:r>
              <a:rPr lang="en-US" sz="8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)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65138" algn="l"/>
                <a:tab pos="-15875" algn="l"/>
                <a:tab pos="430213" algn="l"/>
                <a:tab pos="884238" algn="l"/>
                <a:tab pos="1333500" algn="l"/>
                <a:tab pos="1782763" algn="l"/>
                <a:tab pos="2232025" algn="l"/>
                <a:tab pos="2663825" algn="l"/>
                <a:tab pos="3132138" algn="l"/>
                <a:tab pos="3581400" algn="l"/>
                <a:tab pos="4030663" algn="l"/>
                <a:tab pos="4479925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6575" algn="l"/>
                <a:tab pos="9875838" algn="l"/>
                <a:tab pos="10325100" algn="l"/>
                <a:tab pos="10774363" algn="l"/>
                <a:tab pos="11223625" algn="l"/>
                <a:tab pos="11674475" algn="l"/>
                <a:tab pos="12123738" algn="l"/>
                <a:tab pos="12573000" algn="l"/>
                <a:tab pos="13022263" algn="l"/>
              </a:tabLst>
            </a:pPr>
            <a:endParaRPr lang="pt-BR" sz="800" dirty="0"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65138" algn="l"/>
                <a:tab pos="-15875" algn="l"/>
                <a:tab pos="430213" algn="l"/>
                <a:tab pos="884238" algn="l"/>
                <a:tab pos="1333500" algn="l"/>
                <a:tab pos="1782763" algn="l"/>
                <a:tab pos="2232025" algn="l"/>
                <a:tab pos="2663825" algn="l"/>
                <a:tab pos="3132138" algn="l"/>
                <a:tab pos="3581400" algn="l"/>
                <a:tab pos="4030663" algn="l"/>
                <a:tab pos="4479925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6575" algn="l"/>
                <a:tab pos="9875838" algn="l"/>
                <a:tab pos="10325100" algn="l"/>
                <a:tab pos="10774363" algn="l"/>
                <a:tab pos="11223625" algn="l"/>
                <a:tab pos="11674475" algn="l"/>
                <a:tab pos="12123738" algn="l"/>
                <a:tab pos="12573000" algn="l"/>
                <a:tab pos="13022263" algn="l"/>
              </a:tabLst>
            </a:pPr>
            <a:r>
              <a:rPr lang="pt-BR" sz="1000" b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Aspectos </a:t>
            </a:r>
            <a:r>
              <a:rPr lang="pt-BR" sz="1000" b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socioeconômicos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65138" algn="l"/>
                <a:tab pos="-15875" algn="l"/>
                <a:tab pos="430213" algn="l"/>
                <a:tab pos="884238" algn="l"/>
                <a:tab pos="1333500" algn="l"/>
                <a:tab pos="1782763" algn="l"/>
                <a:tab pos="2232025" algn="l"/>
                <a:tab pos="2663825" algn="l"/>
                <a:tab pos="3132138" algn="l"/>
                <a:tab pos="3581400" algn="l"/>
                <a:tab pos="4030663" algn="l"/>
                <a:tab pos="4479925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6575" algn="l"/>
                <a:tab pos="9875838" algn="l"/>
                <a:tab pos="10325100" algn="l"/>
                <a:tab pos="10774363" algn="l"/>
                <a:tab pos="11223625" algn="l"/>
                <a:tab pos="11674475" algn="l"/>
                <a:tab pos="12123738" algn="l"/>
                <a:tab pos="12573000" algn="l"/>
                <a:tab pos="13022263" algn="l"/>
              </a:tabLst>
            </a:pPr>
            <a:r>
              <a:rPr lang="pt-BR" sz="800" dirty="0" err="1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Arq</a:t>
            </a:r>
            <a:r>
              <a:rPr lang="pt-BR" sz="8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. </a:t>
            </a:r>
            <a:r>
              <a:rPr lang="pt-BR" sz="800" dirty="0" err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Lydia</a:t>
            </a:r>
            <a:r>
              <a:rPr lang="pt-BR" sz="8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pt-BR" sz="800" dirty="0" err="1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Habiaga</a:t>
            </a:r>
            <a:endParaRPr lang="pt-BR" sz="800" dirty="0" smtClean="0">
              <a:solidFill>
                <a:srgbClr val="000000"/>
              </a:solidFill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65138" algn="l"/>
                <a:tab pos="-15875" algn="l"/>
                <a:tab pos="430213" algn="l"/>
                <a:tab pos="884238" algn="l"/>
                <a:tab pos="1333500" algn="l"/>
                <a:tab pos="1782763" algn="l"/>
                <a:tab pos="2232025" algn="l"/>
                <a:tab pos="2663825" algn="l"/>
                <a:tab pos="3132138" algn="l"/>
                <a:tab pos="3581400" algn="l"/>
                <a:tab pos="4030663" algn="l"/>
                <a:tab pos="4479925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6575" algn="l"/>
                <a:tab pos="9875838" algn="l"/>
                <a:tab pos="10325100" algn="l"/>
                <a:tab pos="10774363" algn="l"/>
                <a:tab pos="11223625" algn="l"/>
                <a:tab pos="11674475" algn="l"/>
                <a:tab pos="12123738" algn="l"/>
                <a:tab pos="12573000" algn="l"/>
                <a:tab pos="13022263" algn="l"/>
              </a:tabLst>
            </a:pPr>
            <a:endParaRPr lang="pt-BR" sz="800" dirty="0"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65138" algn="l"/>
                <a:tab pos="-15875" algn="l"/>
                <a:tab pos="430213" algn="l"/>
                <a:tab pos="884238" algn="l"/>
                <a:tab pos="1333500" algn="l"/>
                <a:tab pos="1782763" algn="l"/>
                <a:tab pos="2232025" algn="l"/>
                <a:tab pos="2663825" algn="l"/>
                <a:tab pos="3132138" algn="l"/>
                <a:tab pos="3581400" algn="l"/>
                <a:tab pos="4030663" algn="l"/>
                <a:tab pos="4479925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6575" algn="l"/>
                <a:tab pos="9875838" algn="l"/>
                <a:tab pos="10325100" algn="l"/>
                <a:tab pos="10774363" algn="l"/>
                <a:tab pos="11223625" algn="l"/>
                <a:tab pos="11674475" algn="l"/>
                <a:tab pos="12123738" algn="l"/>
                <a:tab pos="12573000" algn="l"/>
                <a:tab pos="13022263" algn="l"/>
              </a:tabLst>
            </a:pPr>
            <a:r>
              <a:rPr lang="pt-BR" sz="1000" b="1" dirty="0" err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Ecotoxicologia</a:t>
            </a:r>
            <a:endParaRPr lang="pt-BR" sz="1000" dirty="0"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65138" algn="l"/>
                <a:tab pos="-15875" algn="l"/>
                <a:tab pos="430213" algn="l"/>
                <a:tab pos="884238" algn="l"/>
                <a:tab pos="1333500" algn="l"/>
                <a:tab pos="1782763" algn="l"/>
                <a:tab pos="2232025" algn="l"/>
                <a:tab pos="2663825" algn="l"/>
                <a:tab pos="3132138" algn="l"/>
                <a:tab pos="3581400" algn="l"/>
                <a:tab pos="4030663" algn="l"/>
                <a:tab pos="4479925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6575" algn="l"/>
                <a:tab pos="9875838" algn="l"/>
                <a:tab pos="10325100" algn="l"/>
                <a:tab pos="10774363" algn="l"/>
                <a:tab pos="11223625" algn="l"/>
                <a:tab pos="11674475" algn="l"/>
                <a:tab pos="12123738" algn="l"/>
                <a:tab pos="12573000" algn="l"/>
                <a:tab pos="13022263" algn="l"/>
              </a:tabLst>
            </a:pPr>
            <a:r>
              <a:rPr lang="pt-BR" sz="800" dirty="0" err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MSc</a:t>
            </a:r>
            <a:r>
              <a:rPr lang="pt-BR" sz="8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. </a:t>
            </a:r>
            <a:r>
              <a:rPr lang="pt-BR" sz="800" dirty="0" err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Ademilson</a:t>
            </a:r>
            <a:r>
              <a:rPr lang="pt-BR" sz="8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pt-BR" sz="8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Zamboni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65138" algn="l"/>
                <a:tab pos="-15875" algn="l"/>
                <a:tab pos="430213" algn="l"/>
                <a:tab pos="884238" algn="l"/>
                <a:tab pos="1333500" algn="l"/>
                <a:tab pos="1782763" algn="l"/>
                <a:tab pos="2232025" algn="l"/>
                <a:tab pos="2663825" algn="l"/>
                <a:tab pos="3132138" algn="l"/>
                <a:tab pos="3581400" algn="l"/>
                <a:tab pos="4030663" algn="l"/>
                <a:tab pos="4479925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6575" algn="l"/>
                <a:tab pos="9875838" algn="l"/>
                <a:tab pos="10325100" algn="l"/>
                <a:tab pos="10774363" algn="l"/>
                <a:tab pos="11223625" algn="l"/>
                <a:tab pos="11674475" algn="l"/>
                <a:tab pos="12123738" algn="l"/>
                <a:tab pos="12573000" algn="l"/>
                <a:tab pos="13022263" algn="l"/>
              </a:tabLst>
            </a:pPr>
            <a:endParaRPr lang="pt-BR" sz="800" dirty="0"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65138" algn="l"/>
                <a:tab pos="-15875" algn="l"/>
                <a:tab pos="430213" algn="l"/>
                <a:tab pos="884238" algn="l"/>
                <a:tab pos="1333500" algn="l"/>
                <a:tab pos="1782763" algn="l"/>
                <a:tab pos="2232025" algn="l"/>
                <a:tab pos="2663825" algn="l"/>
                <a:tab pos="3132138" algn="l"/>
                <a:tab pos="3581400" algn="l"/>
                <a:tab pos="4030663" algn="l"/>
                <a:tab pos="4479925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6575" algn="l"/>
                <a:tab pos="9875838" algn="l"/>
                <a:tab pos="10325100" algn="l"/>
                <a:tab pos="10774363" algn="l"/>
                <a:tab pos="11223625" algn="l"/>
                <a:tab pos="11674475" algn="l"/>
                <a:tab pos="12123738" algn="l"/>
                <a:tab pos="12573000" algn="l"/>
                <a:tab pos="13022263" algn="l"/>
              </a:tabLst>
            </a:pPr>
            <a:r>
              <a:rPr lang="pt-BR" sz="1000" b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Supervisão Técnica da SUPRG:</a:t>
            </a:r>
            <a:endParaRPr lang="pt-BR" sz="1000" dirty="0"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65138" algn="l"/>
                <a:tab pos="-15875" algn="l"/>
                <a:tab pos="430213" algn="l"/>
                <a:tab pos="884238" algn="l"/>
                <a:tab pos="1333500" algn="l"/>
                <a:tab pos="1782763" algn="l"/>
                <a:tab pos="2232025" algn="l"/>
                <a:tab pos="2663825" algn="l"/>
                <a:tab pos="3132138" algn="l"/>
                <a:tab pos="3581400" algn="l"/>
                <a:tab pos="4030663" algn="l"/>
                <a:tab pos="4479925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6575" algn="l"/>
                <a:tab pos="9875838" algn="l"/>
                <a:tab pos="10325100" algn="l"/>
                <a:tab pos="10774363" algn="l"/>
                <a:tab pos="11223625" algn="l"/>
                <a:tab pos="11674475" algn="l"/>
                <a:tab pos="12123738" algn="l"/>
                <a:tab pos="12573000" algn="l"/>
                <a:tab pos="13022263" algn="l"/>
              </a:tabLst>
            </a:pPr>
            <a:r>
              <a:rPr lang="pt-BR" sz="8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Prof. Dr. </a:t>
            </a:r>
            <a:r>
              <a:rPr lang="pt-BR" sz="800" dirty="0" err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Millos</a:t>
            </a:r>
            <a:r>
              <a:rPr lang="pt-BR" sz="8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A. </a:t>
            </a:r>
            <a:r>
              <a:rPr lang="pt-BR" sz="800" dirty="0" err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Stringuini</a:t>
            </a:r>
            <a:endParaRPr lang="pt-BR" sz="1000" dirty="0">
              <a:cs typeface="Arial" pitchFamily="34" charset="0"/>
            </a:endParaRPr>
          </a:p>
          <a:p>
            <a:pPr algn="ctr"/>
            <a:endParaRPr lang="pt-BR" sz="1000" dirty="0" smtClean="0"/>
          </a:p>
        </p:txBody>
      </p:sp>
      <p:sp>
        <p:nvSpPr>
          <p:cNvPr id="8" name="CaixaDeTexto 7"/>
          <p:cNvSpPr txBox="1"/>
          <p:nvPr/>
        </p:nvSpPr>
        <p:spPr>
          <a:xfrm>
            <a:off x="7786710" y="1928802"/>
            <a:ext cx="1357290" cy="73866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pt-B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bolsistas</a:t>
            </a:r>
          </a:p>
          <a:p>
            <a:r>
              <a:rPr lang="pt-B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colaboradores</a:t>
            </a:r>
          </a:p>
          <a:p>
            <a:r>
              <a:rPr lang="pt-B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laboratoristas</a:t>
            </a:r>
            <a:endParaRPr lang="pt-BR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1" descr="C:\Users\Paulo\AppData\Local\Microsoft\Windows\Temporary Internet Files\Content.IE5\H0FRQCYH\MC90028252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72803">
            <a:off x="7364446" y="1167881"/>
            <a:ext cx="2251974" cy="18962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02  E" pathEditMode="relative" ptsTypes="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Seta para a direita 7"/>
          <p:cNvSpPr/>
          <p:nvPr/>
        </p:nvSpPr>
        <p:spPr>
          <a:xfrm>
            <a:off x="1071538" y="2714620"/>
            <a:ext cx="3071834" cy="10001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1214414" y="3000372"/>
            <a:ext cx="428628" cy="357190"/>
          </a:xfrm>
          <a:prstGeom prst="ellipse">
            <a:avLst/>
          </a:prstGeom>
          <a:solidFill>
            <a:srgbClr val="33CC33">
              <a:alpha val="50000"/>
            </a:srgbClr>
          </a:solidFill>
          <a:ln>
            <a:noFill/>
          </a:ln>
          <a:scene3d>
            <a:camera prst="orthographicFront"/>
            <a:lightRig rig="sunse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lipse 16"/>
          <p:cNvSpPr/>
          <p:nvPr/>
        </p:nvSpPr>
        <p:spPr>
          <a:xfrm>
            <a:off x="3143240" y="3000372"/>
            <a:ext cx="428628" cy="357190"/>
          </a:xfrm>
          <a:prstGeom prst="ellipse">
            <a:avLst/>
          </a:prstGeom>
          <a:solidFill>
            <a:srgbClr val="00FF99"/>
          </a:solidFill>
          <a:ln>
            <a:noFill/>
          </a:ln>
          <a:scene3d>
            <a:camera prst="orthographicFront"/>
            <a:lightRig rig="sunse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1214414" y="2500306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Anos 90</a:t>
            </a:r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3071802" y="2428868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Anos 2000</a:t>
            </a:r>
            <a:endParaRPr lang="pt-BR" dirty="0"/>
          </a:p>
        </p:txBody>
      </p:sp>
      <p:sp>
        <p:nvSpPr>
          <p:cNvPr id="24" name="Retângulo 23"/>
          <p:cNvSpPr/>
          <p:nvPr/>
        </p:nvSpPr>
        <p:spPr>
          <a:xfrm>
            <a:off x="2214546" y="392906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914400" indent="-336550">
              <a:buFont typeface="Wingdings" pitchFamily="2" charset="2"/>
              <a:buChar char="ü"/>
            </a:pPr>
            <a:r>
              <a:rPr lang="pt-BR" dirty="0" smtClean="0">
                <a:ln/>
              </a:rPr>
              <a:t>Manejo integrado do estuário da Lagoa dos Patos: Programa Costa Sul (2005-2008)</a:t>
            </a:r>
          </a:p>
          <a:p>
            <a:pPr marL="914400" indent="-336550">
              <a:buFont typeface="Wingdings" pitchFamily="2" charset="2"/>
              <a:buChar char="ü"/>
            </a:pPr>
            <a:r>
              <a:rPr lang="pt-BR" dirty="0" smtClean="0">
                <a:ln/>
              </a:rPr>
              <a:t>Protocolo PRAIA</a:t>
            </a:r>
          </a:p>
          <a:p>
            <a:pPr marL="914400" indent="-336550">
              <a:buFont typeface="Wingdings" pitchFamily="2" charset="2"/>
              <a:buChar char="ü"/>
            </a:pPr>
            <a:r>
              <a:rPr lang="pt-BR" dirty="0" err="1" smtClean="0">
                <a:ln/>
              </a:rPr>
              <a:t>Ecosud</a:t>
            </a:r>
            <a:endParaRPr lang="pt-BR" dirty="0" smtClean="0">
              <a:ln/>
            </a:endParaRPr>
          </a:p>
          <a:p>
            <a:pPr marL="914400" indent="-336550">
              <a:buFont typeface="Wingdings" pitchFamily="2" charset="2"/>
              <a:buChar char="ü"/>
            </a:pPr>
            <a:r>
              <a:rPr lang="pt-BR" dirty="0" err="1" smtClean="0">
                <a:ln/>
              </a:rPr>
              <a:t>Aqwas</a:t>
            </a:r>
            <a:endParaRPr lang="pt-BR" dirty="0" smtClean="0">
              <a:ln/>
            </a:endParaRPr>
          </a:p>
          <a:p>
            <a:pPr marL="914400" indent="-336550">
              <a:buFont typeface="Wingdings" pitchFamily="2" charset="2"/>
              <a:buChar char="ü"/>
            </a:pPr>
            <a:r>
              <a:rPr lang="pt-BR" dirty="0" err="1" smtClean="0">
                <a:ln/>
              </a:rPr>
              <a:t>Train</a:t>
            </a:r>
            <a:r>
              <a:rPr lang="pt-BR" dirty="0" smtClean="0">
                <a:ln/>
              </a:rPr>
              <a:t> </a:t>
            </a:r>
            <a:r>
              <a:rPr lang="pt-BR" dirty="0" err="1" smtClean="0">
                <a:ln/>
              </a:rPr>
              <a:t>Sea</a:t>
            </a:r>
            <a:r>
              <a:rPr lang="pt-BR" dirty="0" smtClean="0">
                <a:ln/>
              </a:rPr>
              <a:t> </a:t>
            </a:r>
            <a:r>
              <a:rPr lang="pt-BR" dirty="0" err="1" smtClean="0">
                <a:ln/>
              </a:rPr>
              <a:t>Coast</a:t>
            </a:r>
            <a:endParaRPr lang="pt-BR" dirty="0" smtClean="0">
              <a:ln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3857628"/>
            <a:ext cx="1563304" cy="2237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D:\A PROJETOS\ANTIGOS\Bid\Logotipo\logolimpo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500174"/>
            <a:ext cx="4487116" cy="30337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642910" y="1357298"/>
            <a:ext cx="7187289" cy="493205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Equipe de pesquisadores da </a:t>
            </a:r>
            <a:r>
              <a:rPr kumimoji="0" lang="pt-BR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Furg</a:t>
            </a:r>
            <a:endParaRPr kumimoji="0" lang="pt-B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Coordenador Principal – Paulo Roberto </a:t>
            </a:r>
            <a:r>
              <a:rPr kumimoji="0" lang="pt-B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A.Tagliani</a:t>
            </a:r>
            <a:endParaRPr kumimoji="0" lang="pt-B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Coordenador Adjunto – Milton L. Asmus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Coordenador do Sistema de Monitoramento Ambiental (Bentos)– Carlos E. </a:t>
            </a:r>
            <a:r>
              <a:rPr kumimoji="0" lang="pt-B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Bemvenuti</a:t>
            </a:r>
            <a:endParaRPr kumimoji="0" lang="pt-B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Coordenadores do monitoramento geoquímico – Nikolai Mirlean/Paulo  Baisch</a:t>
            </a:r>
            <a:endParaRPr kumimoji="0" lang="pt-B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Coordenador do Sistema de Informação Geográfica – Carlos Roney A. Tagliani</a:t>
            </a:r>
            <a:endParaRPr kumimoji="0" lang="pt-B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Coordenador do projeto de monitoramento </a:t>
            </a:r>
            <a:r>
              <a:rPr kumimoji="0" lang="pt-B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hidrodinâmico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Osmar Moller </a:t>
            </a:r>
            <a:endParaRPr kumimoji="0" lang="pt-B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Coordenadora da modelagem </a:t>
            </a:r>
            <a:r>
              <a:rPr kumimoji="0" lang="pt-B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hidrodinâmica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Elisa Fernandes</a:t>
            </a:r>
            <a:endParaRPr kumimoji="0" lang="pt-B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Coordenador  do Projeto de </a:t>
            </a:r>
            <a:r>
              <a:rPr kumimoji="0" lang="pt-B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Aquacultura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Sustentável – Wilson </a:t>
            </a:r>
            <a:r>
              <a:rPr kumimoji="0" lang="pt-B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Wasielenski</a:t>
            </a:r>
            <a:endParaRPr kumimoji="0" lang="pt-B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Coordenador adjunto do projeto de </a:t>
            </a:r>
            <a:r>
              <a:rPr kumimoji="0" lang="pt-B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Aquacultura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Sustentável  – Ronaldo Cavalli</a:t>
            </a:r>
            <a:endParaRPr kumimoji="0" lang="pt-B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Coordenadores do Projeto de Pesca – </a:t>
            </a:r>
            <a:r>
              <a:rPr kumimoji="0" lang="pt-B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Enir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B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Girondi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Reis / Pedro Vieira</a:t>
            </a:r>
            <a:endParaRPr kumimoji="0" lang="pt-B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Coordenador do Projeto de Recuperação de Marismas-  César Bonifácio  Serra </a:t>
            </a:r>
            <a:endParaRPr kumimoji="0" lang="pt-B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Pesquisadores associados</a:t>
            </a:r>
            <a:endParaRPr kumimoji="0" lang="pt-B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Dra. Margareth Copertino – Monitoramento ambiental da </a:t>
            </a:r>
            <a:r>
              <a:rPr kumimoji="0" lang="pt-B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aquacultura</a:t>
            </a:r>
            <a:endParaRPr kumimoji="0" lang="pt-B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Dra. Mônica </a:t>
            </a:r>
            <a:r>
              <a:rPr kumimoji="0" lang="pt-B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Wallner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B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Kersanach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 Monitoramento ambiental do depósito  municipal de resíduos sólidos.</a:t>
            </a:r>
            <a:endParaRPr kumimoji="0" lang="pt-B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Organizações conveniadas</a:t>
            </a:r>
            <a:endParaRPr kumimoji="0" lang="pt-B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Núcleo de Educação e Monitoramento Ambiental – NEMA.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200" dirty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dirty="0" smtClean="0" bmk="_Toc191800474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PROTOCOLOS DE COOPERAÇÃO ESTABELECIDOS</a:t>
            </a:r>
            <a:endParaRPr kumimoji="0" lang="pt-B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Prefeitura Municipal de Rio Grande</a:t>
            </a:r>
            <a:endParaRPr kumimoji="0" lang="pt-B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Prefeitura Municipal de São José do Norte</a:t>
            </a:r>
            <a:endParaRPr kumimoji="0" lang="pt-B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Centro de Indústrias de Rio Grande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072198" y="3929066"/>
            <a:ext cx="2000264" cy="175432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pt-BR" dirty="0" smtClean="0"/>
              <a:t>BOLSISTAS</a:t>
            </a:r>
          </a:p>
          <a:p>
            <a:r>
              <a:rPr lang="pt-BR" dirty="0" smtClean="0"/>
              <a:t>Graduação – 5</a:t>
            </a:r>
          </a:p>
          <a:p>
            <a:r>
              <a:rPr lang="pt-BR" dirty="0" smtClean="0"/>
              <a:t>Especialização – 1</a:t>
            </a:r>
          </a:p>
          <a:p>
            <a:r>
              <a:rPr lang="pt-BR" dirty="0" smtClean="0"/>
              <a:t>Mestrado – 5</a:t>
            </a:r>
          </a:p>
          <a:p>
            <a:r>
              <a:rPr lang="pt-BR" dirty="0" err="1" smtClean="0"/>
              <a:t>Pós-doutorado</a:t>
            </a:r>
            <a:r>
              <a:rPr lang="pt-BR" dirty="0" smtClean="0"/>
              <a:t> – 1</a:t>
            </a:r>
          </a:p>
          <a:p>
            <a:endParaRPr lang="pt-BR" dirty="0"/>
          </a:p>
        </p:txBody>
      </p:sp>
      <p:pic>
        <p:nvPicPr>
          <p:cNvPr id="6" name="Picture 1" descr="D:\A PROJETOS\ANTIGOS\Bid\Logotipo\logolimpo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214290"/>
            <a:ext cx="1528564" cy="10334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42852"/>
            <a:ext cx="4800613" cy="6265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A PROJETOS\ANTIGOS\Bid\MAPAS\zone_rio_grande2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505" y="0"/>
            <a:ext cx="837899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428604"/>
            <a:ext cx="47720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 descr="data:image/jpeg;base64,/9j/4AAQSkZJRgABAQAAAQABAAD/2wCEAAkGBwgHBgkIBwgKCgkLDRYPDQwMDRsUFRAWIB0iIiAdHx8kKDQsJCYxJx8fLT0tMTU3Ojo6Iys/RD84QzQ5OjcBCgoKDQwNGg8PGjclHyU3Nzc3Nzc3Nzc3Nzc3Nzc3Nzc3Nzc3Nzc3Nzc3Nzc3Nzc3Nzc3Nzc3Nzc3Nzc3Nzc3N//AABEIAG0AkQMBIgACEQEDEQH/xAAcAAABBAMBAAAAAAAAAAAAAAADAgQGBwABBQj/xABHEAACAQMCAgYGBQcJCQAAAAABAgMABBEFIRIxBhMiQVFxBzJVYZHiF4GUobEUFSNCkqKkNVNic4LB0dLhJCUzQ0VUcrLC/8QAGgEAAgMBAQAAAAAAAAAAAAAAAAIBAwQFBv/EACMRAAIBBAICAgMAAAAAAAAAAAABAgMREiEEMQUTIkFRYcH/2gAMAwEAAhEDEQA/AKjN67nGdhy2pHXPk77UCMB8b75oqbc8599ABQ7HJz9QpaFgCTSEOCalfo66P2XSfpAthf3LQx9WW7OMuR3CradPMCJylgPd41lpdXNncx3VpO8M8TZjlQ4KnxBqZ+lHo7Z9GdfgsrBcRG2D7nJJydz5+7baobjiz7t/OllCz0AAPIzFmPEc5JPeaRxED30XdCR8a0VGaQDcTkHen1xJB1i/k3W8ARc9ZjPFjtYx3Z5UyTAOKITVtKSi7slBC5zscUiedRCU6sGUvnrSxyFx6uOXPfNKgjknmjhgjaSWQhURRksfACm06NgMwKg8s9++P7jU1pqT0SzUKy3EwSJTI7ZwMjuGT9wpBdmUnG3jQwO4VvOSdqpFCKpcjiOD491ZJxRtwkk0Ins88jwo81vOkcM80ciwz56l22VwpwcHvwdqABlts1pmJVsbDB/Cs2JI5eFaf1DjwOd6APQFarWDWUAUJGSBkUaNdqEnq4oqbVKQBF7NO0eWxkguLa5VZGTiDQv2o9yMHwO2frFMyDjPdTrUbT8ilhTiVutt45uy4bHEOW3Ly51pipQ6+wE313c3s5mvLiWeUjBeRyxx5mgHGOeMffSkiLU7isJrhhwodzjYbVauNKfYNpDJY2kOykk1to2XmMV6C9FvQ/T4NGF3fWkU1xI2xkUHhFMPSj0LsVsnu9OiWBy3G3cD3UihRzw+yLlEuNhighj3cq6CWFzM5FvBLKM81UkfGnENhd2nXGXTesEkLRjrY88BP64/pDuNZqijGVrjWb6OUryI6tGzI67hlOCDQpFJG/xp2VMb7qQfAitMARvRg2tBZjNRwkHNYCAGAO5+8Ud1HOhNsRiksQIbbtEbUaOTrVEdxcydVEjtEu7AMd8AZ2yeZrTR4IPPIBpJQhiGGDmgBB3OeVJxlWz4GiFMDakOMA+VAHoGsrKygCgo9ic91O5GgMcHUrIrhcTcRBBbJwVxyGMc6YLIRtjNObWKe5bhijZ28FWrISUXsAshx2c0hSVbLb13bXQNYu7FYFtEESSmUuwwwJAGC3htyosnR97uaOJLqx66ONY2jtuKViR+swXO5/uq+VWMnlcbFg9At4prqye9mjt7KafqXmJBKbZJK88b8+VTS0TToZLm3t3jnSOY9VdKfXTHhUftegd8wZmFzgoeEi1ZO13Z4sbU6tuhuswE9VOy59y/560x5cG/kxZU5PosPo/r1ppV2ZGv5pInUKtrnsg+73109Wll6QvG0qBLdd0iJ3+uoB0T0CWzv5JNRlE0ybKCPV+81Ydom23hXjPMeUUK3qodfbNVGjKW5jX81RpHgQAAchwjFcy90yIA/ovuqVMpC+sa5F87qrdquRHmSvs1ql+CAa3ottMrcUI4sbHG9QHU7J7OQqQSvcatfUZSc1BOkiBkJPPNd7xnPmpYvoSpSTRFDuKQE3pVZmvQypX2jn2FZ8e7l7qE4z30rNdGHSbm60S4uoNNvZmhmBa6jBaJI8Y4SAOecHNVuH4FOYCKFNgqd+6tluDK/HFBkbOcVWB6ErKTWVAFCrKZJZJZI0JfOQFwAT3gDlU/6JC0McYCp2fW37qgcEaSfrrGwViTIdjjkBtzottczW8gaBmU55g1aoZaBX7RYXTW1uptUtWm62TRONMxw8gu2eXfVlW0dpHpMf5gSGO14RwiBQBj6u+qg0npneaeoWftoe7mD5iu9Y67a3YV9Lv5dOuAeIqmGRvNTSzpOKxaLvYpST6ZI9clvY7d3tBlgpxnvb3mqov9a1t55I7u8uI3GeyDwY+FWfba5qRwL2xt9QQ/86ykCSEe9G/xotxH0c1Z1guo+pmY4Ed3AUPx5UlKWMtq5a8ZRt0A6JR/7rgLSMzlASSck/XUqtmdPfXN0/R44YgunzJIi7AI4YfjTvq7mLmhPlXiebwuQ6spKNzTRaUUjoyXRCbjfzrh6jdsQRw0WaeYLvG/wrkXtw+DlGH1VmhSq3+UTQnE5d9Od8rmon0ov1kAit4SqKCCxXGa72o3bKjgHAPPaoVrd3xswznJr0Hj6W1opqySVxz0U0iw1iG4jubpILhXxGGfh4h57/hXSvOgN7Cpe3kMijcYXjB/Z3/dqIWiScAKxOxznsqSanXQ251yKQpKkxtsdnrRuD7u+vT7jBSTOdHSI1F0bv5LlYj1QB/XD8S/dvVrdHPSBonRXogmi6hE7XVujKEhj7M3ETvnPv3zT2ews9V6uPUbcPIw2ddpU/tjfHnUH6XaDa9HXiGoRC80y5YiO55TwnwPcw+FY/bP2PLovcaTpNW+X8KzuTmRmACgkkBeQ9woJ2qYa10Ra3jW40+UTW8i8cZPePOonMjRsUcYccwe6nyUmZpQa2egayj9QP56P9qsqRChbu4F5MHWCG3CxqnBCpAJAxnzPM1pAYzlfX5g+AoCZ4OLljmPGnsYQleB3DFB6w5nv+qtdFpv9jRNwBmb9IM5p9bwIjgkDh5DJxikwRO0gC79rvo8qNnBX4V1YRSRDH1hNPa6bLeR3IBRwgi4u0c9+PCncXTO8gVeN1fO2G3riRRHi2TI8TTi9tbOZAYQ3F4Kvf30lShCXaIjo7Fp0os+tLTafEjHcyQkxk/s4qS2nSaPhHU6hfxDwZxIP3gariXT5rdcyqVXbHEpGc0AvPbjijbI8M1x+X46/wA6RdGbXZb0fSWUjbULST+vtsH4qRRB0gkcf8HTJv8AwndPxBqmm1aUbNxA03k1OdvVZgfca5qoTT2We5F1Pq8ZH6TREf8AqryI/jimzajZt63Ry+/sm3b/AOqqC1nvpplRbswg/rSOQoojajfRdgXbnhPMNkGr48drsj2XLdTU7FRhdA1X6oYf81LGuRoMRdHdVJ/pPCg/9qp0a5frnF04pa63fsD/ALU/3VbgmLmi3H6SaqgIsNAtLcnbju75PvC/41HNXs7rXbhJukutQmKM9i2tE2XyJ2/GoKdVvm9a5c0CW8uG9ad/jQ6aWyc0kWHqms2MFnFaW/DHbwJwoC2fie+q61m4iupy8a8h63LNN5HLntMT50F/VPhSRhZ3FnVvHFLR6DrK1msqwpKFBPBgYx407i4VUbZbHOgxKDzNORtXR41GzyYyVh7aOUXJzx57PlT/AHdAxZVPvFcqOQAHiHlWmud9z99dC6RNjocPHkggkHZeWaTBP+SXatPH2VPbANNZ5bL83RSxXEv5eZiskPB2Fjxswbxz3Vyrq4d2IyTn31nq8qEEQ0SK61q01C94sTRxKAAGbi5bUK9t42dnjcFOagGo+g28qfpd5iCNtVfHrqStInbAzJwtigjANEkfiah7CqatSKloa5skmhyNgUpnAoMjVjnNyYrYNuJgWxtyzWJWcbcBTJ4SckVrOOVIKGD8OKS8nEeVCznFbzQTc0TWdx8qxudaxsTQQehqytb1lBBRC7GicbeNTU+jqT2uv2X562PR0+P5XX7J89aPfJdDZDHovpnR6/0DWLrW9X/JL63Um0g6xV608ORgHnk7YFRPiJxxDfwqep6Oe1+l1XiUgjC23Cc4234j30S76BTXRg49UhXqIFhXq7Lh4gudz29233NJKrKXbC5X7NiPh4Bnizx438vKmxJqwvo5f2uv2T56GfRo3tgDytfnqp7FIFEcb4oodME5Ge4eNTn6Nj7XXI7/AMl+ekj0Zn2x/C/PQTcg/WCtSNuMVOvo0I/6wPsvz1n0Zt7YH2X56AuQA7gmkHfarC+jM+2B9l+ek/RkfbA+y/PQQQK4gltbh4LiN4pUOGRxgjzFDqxJfRvJNI0k2ttJI25Z7Ykn6y9J+jI+2P4X56AK8FFjdwrxocLJgMPHB2++p99GR9sfwvz1n0Zn2x/C/PQBX7oVJVuecVmOwc9w+NWLcejgzytJ+dIo+Ig8EdnwqNu4cdCPoyOP5YHL/tfnoAsOsro/mo/z/wC5/rW6AP/Z"/>
          <p:cNvSpPr>
            <a:spLocks noChangeAspect="1" noChangeArrowheads="1"/>
          </p:cNvSpPr>
          <p:nvPr/>
        </p:nvSpPr>
        <p:spPr bwMode="auto">
          <a:xfrm>
            <a:off x="155575" y="-395288"/>
            <a:ext cx="1095375" cy="828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5325" y="0"/>
            <a:ext cx="7753350" cy="709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Espaço Reservado para Conteúdo 5" descr="imagem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4612" y="2357430"/>
            <a:ext cx="3867559" cy="3311597"/>
          </a:xfr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00034" y="0"/>
            <a:ext cx="44085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QUEM SOMOS</a:t>
            </a:r>
            <a:endParaRPr lang="pt-BR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44" name="AutoShape 20" descr="Fo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46" name="AutoShape 22" descr="Fo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" name="Picture 2" descr="C:\Users\BETO TAGLIANI\Pictures\Paul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327972">
            <a:off x="6858016" y="4929198"/>
            <a:ext cx="1643074" cy="1643074"/>
          </a:xfrm>
          <a:prstGeom prst="rect">
            <a:avLst/>
          </a:prstGeom>
          <a:noFill/>
        </p:spPr>
      </p:pic>
      <p:pic>
        <p:nvPicPr>
          <p:cNvPr id="1034" name="Picture 10" descr="http://www.labgerco.furg.br/ppgc/images/fotos/asmus_thum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268750">
            <a:off x="6643702" y="3143248"/>
            <a:ext cx="2000264" cy="1500198"/>
          </a:xfrm>
          <a:prstGeom prst="rect">
            <a:avLst/>
          </a:prstGeom>
          <a:noFill/>
        </p:spPr>
      </p:pic>
      <p:grpSp>
        <p:nvGrpSpPr>
          <p:cNvPr id="16" name="Grupo 15"/>
          <p:cNvGrpSpPr/>
          <p:nvPr/>
        </p:nvGrpSpPr>
        <p:grpSpPr>
          <a:xfrm>
            <a:off x="357158" y="714356"/>
            <a:ext cx="8322205" cy="6018652"/>
            <a:chOff x="357158" y="714356"/>
            <a:chExt cx="8322205" cy="6018652"/>
          </a:xfrm>
        </p:grpSpPr>
        <p:pic>
          <p:nvPicPr>
            <p:cNvPr id="1030" name="Picture 6" descr="http://www.labgerco.furg.br/ppgc/images/fotos/Dione_thumb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071802" y="928670"/>
              <a:ext cx="2000264" cy="1587722"/>
            </a:xfrm>
            <a:prstGeom prst="rect">
              <a:avLst/>
            </a:prstGeom>
            <a:noFill/>
          </p:spPr>
        </p:pic>
        <p:pic>
          <p:nvPicPr>
            <p:cNvPr id="1028" name="Picture 4" descr="http://www.labgerco.furg.br/ppgc/images/fotos/lucia_thumb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71472" y="1285860"/>
              <a:ext cx="2018691" cy="1514018"/>
            </a:xfrm>
            <a:prstGeom prst="rect">
              <a:avLst/>
            </a:prstGeom>
            <a:noFill/>
          </p:spPr>
        </p:pic>
        <p:pic>
          <p:nvPicPr>
            <p:cNvPr id="1036" name="Picture 12" descr="http://www.labgerco.furg.br/ppgc/images/fotos/tatiana_thumb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20313783">
              <a:off x="357158" y="2857496"/>
              <a:ext cx="2089107" cy="1566831"/>
            </a:xfrm>
            <a:prstGeom prst="rect">
              <a:avLst/>
            </a:prstGeom>
            <a:noFill/>
          </p:spPr>
        </p:pic>
        <p:pic>
          <p:nvPicPr>
            <p:cNvPr id="14" name="Imagem 13" descr="foto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29058" y="5500702"/>
              <a:ext cx="1643074" cy="1232306"/>
            </a:xfrm>
            <a:prstGeom prst="rect">
              <a:avLst/>
            </a:prstGeom>
          </p:spPr>
        </p:pic>
        <p:pic>
          <p:nvPicPr>
            <p:cNvPr id="1027" name="Picture 3" descr="C:\Users\BETO TAGLIANI\AppData\Local\Microsoft\Windows\Temporary Internet Files\Content.Outlook\HGBWP2MC\DSC03660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1431510">
              <a:off x="7286644" y="785794"/>
              <a:ext cx="1392719" cy="2089078"/>
            </a:xfrm>
            <a:prstGeom prst="rect">
              <a:avLst/>
            </a:prstGeom>
            <a:noFill/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85786" y="4572008"/>
              <a:ext cx="1214446" cy="1825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" name="Picture 2" descr="C:\Users\BETO TAGLIANI\AppData\Local\Microsoft\Windows\Temporary Internet Files\Content.Outlook\HGBWP2MC\gracieli.jpg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5500694" y="714356"/>
              <a:ext cx="1617480" cy="169735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075" y="157163"/>
            <a:ext cx="8705850" cy="654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ta para a direita 9"/>
          <p:cNvSpPr/>
          <p:nvPr/>
        </p:nvSpPr>
        <p:spPr>
          <a:xfrm>
            <a:off x="2143108" y="2714620"/>
            <a:ext cx="4929222" cy="1000132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2357422" y="3000372"/>
            <a:ext cx="419508" cy="357190"/>
          </a:xfrm>
          <a:prstGeom prst="ellipse">
            <a:avLst/>
          </a:prstGeom>
          <a:solidFill>
            <a:srgbClr val="00FF00">
              <a:alpha val="48000"/>
            </a:srgbClr>
          </a:solidFill>
          <a:ln>
            <a:noFill/>
          </a:ln>
          <a:scene3d>
            <a:camera prst="orthographicFront"/>
            <a:lightRig rig="sunse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/>
          <p:cNvSpPr/>
          <p:nvPr/>
        </p:nvSpPr>
        <p:spPr>
          <a:xfrm>
            <a:off x="3643306" y="3000372"/>
            <a:ext cx="428628" cy="357190"/>
          </a:xfrm>
          <a:prstGeom prst="ellipse">
            <a:avLst/>
          </a:prstGeom>
          <a:solidFill>
            <a:srgbClr val="00FF99">
              <a:alpha val="49000"/>
            </a:srgbClr>
          </a:solidFill>
          <a:ln>
            <a:noFill/>
          </a:ln>
          <a:scene3d>
            <a:camera prst="orthographicFront"/>
            <a:lightRig rig="sunse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>
            <a:off x="3214678" y="2428868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Anos 2000</a:t>
            </a:r>
            <a:endParaRPr lang="pt-BR" dirty="0"/>
          </a:p>
        </p:txBody>
      </p:sp>
      <p:sp>
        <p:nvSpPr>
          <p:cNvPr id="20" name="Retângulo 19"/>
          <p:cNvSpPr/>
          <p:nvPr/>
        </p:nvSpPr>
        <p:spPr>
          <a:xfrm>
            <a:off x="428596" y="5429264"/>
            <a:ext cx="20162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b="1" dirty="0" smtClean="0">
                <a:solidFill>
                  <a:srgbClr val="008000"/>
                </a:solidFill>
                <a:latin typeface="Calibri" pitchFamily="34" charset="0"/>
              </a:rPr>
              <a:t>Criação do Curso de Tec. em Gestão Ambiental</a:t>
            </a:r>
            <a:endParaRPr lang="pt-BR" b="1" dirty="0">
              <a:solidFill>
                <a:srgbClr val="008000"/>
              </a:solidFill>
              <a:latin typeface="Calibri" pitchFamily="34" charset="0"/>
            </a:endParaRPr>
          </a:p>
        </p:txBody>
      </p:sp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68" y="3571876"/>
            <a:ext cx="1233814" cy="171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7" descr="C:\Users\asus\Downloads\digitalizar000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97964" y="3571876"/>
            <a:ext cx="1245672" cy="171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Retângulo 27"/>
          <p:cNvSpPr/>
          <p:nvPr/>
        </p:nvSpPr>
        <p:spPr>
          <a:xfrm>
            <a:off x="3357554" y="5380672"/>
            <a:ext cx="20162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b="1" dirty="0" smtClean="0">
                <a:solidFill>
                  <a:srgbClr val="008000"/>
                </a:solidFill>
                <a:latin typeface="Calibri" pitchFamily="34" charset="0"/>
              </a:rPr>
              <a:t>Criação do Programa de Pós Graduação em Gerenciamento Costeiro </a:t>
            </a:r>
            <a:endParaRPr lang="pt-BR" b="1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214282" y="3786190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8000"/>
                </a:solidFill>
              </a:rPr>
              <a:t>PROJETO ECOSUD</a:t>
            </a:r>
          </a:p>
          <a:p>
            <a:r>
              <a:rPr lang="pt-BR" b="1" dirty="0" smtClean="0">
                <a:solidFill>
                  <a:srgbClr val="008000"/>
                </a:solidFill>
              </a:rPr>
              <a:t>PROJETO AQUAS</a:t>
            </a:r>
            <a:endParaRPr lang="pt-BR" b="1" dirty="0">
              <a:solidFill>
                <a:srgbClr val="008000"/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1928794" y="2428868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Anos 90</a:t>
            </a:r>
            <a:endParaRPr lang="pt-BR" dirty="0"/>
          </a:p>
        </p:txBody>
      </p:sp>
      <p:sp>
        <p:nvSpPr>
          <p:cNvPr id="23" name="Elipse 22"/>
          <p:cNvSpPr/>
          <p:nvPr/>
        </p:nvSpPr>
        <p:spPr>
          <a:xfrm>
            <a:off x="5143504" y="3000372"/>
            <a:ext cx="428628" cy="357190"/>
          </a:xfrm>
          <a:prstGeom prst="ellipse">
            <a:avLst/>
          </a:prstGeom>
          <a:solidFill>
            <a:srgbClr val="00FF99"/>
          </a:solidFill>
          <a:ln>
            <a:noFill/>
          </a:ln>
          <a:scene3d>
            <a:camera prst="orthographicFront"/>
            <a:lightRig rig="sunse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/>
          <p:cNvSpPr txBox="1"/>
          <p:nvPr/>
        </p:nvSpPr>
        <p:spPr>
          <a:xfrm>
            <a:off x="4714876" y="2428868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Anos 2010</a:t>
            </a:r>
            <a:endParaRPr lang="pt-BR" dirty="0"/>
          </a:p>
        </p:txBody>
      </p:sp>
      <p:pic>
        <p:nvPicPr>
          <p:cNvPr id="25" name="Picture 2" descr="http://www.bioone.org.ez40.periodicos.capes.gov.br/na101/home/literatum/publisher/bioone/journals/covergifs/coas/2007/15515036-10047/cov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3571876"/>
            <a:ext cx="1285884" cy="1714512"/>
          </a:xfrm>
          <a:prstGeom prst="rect">
            <a:avLst/>
          </a:prstGeom>
          <a:noFill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/>
          <a:srcRect l="53983" t="16569" r="14083" b="10440"/>
          <a:stretch>
            <a:fillRect/>
          </a:stretch>
        </p:blipFill>
        <p:spPr bwMode="auto">
          <a:xfrm>
            <a:off x="6286512" y="3571875"/>
            <a:ext cx="1199520" cy="171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m 17" descr="Livro_Milton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15272" y="3571876"/>
            <a:ext cx="1174982" cy="171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428596" y="1285860"/>
            <a:ext cx="82868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6575" lvl="0" indent="-536575">
              <a:buFont typeface="Wingdings" pitchFamily="2" charset="2"/>
              <a:buChar char="Ø"/>
            </a:pPr>
            <a:r>
              <a:rPr lang="pt-BR" dirty="0" smtClean="0"/>
              <a:t>Monitoramento e Programas Ambientais do Aprofundamento do Canal de   Acesso do Porto de Rio Grande</a:t>
            </a:r>
          </a:p>
          <a:p>
            <a:pPr marL="536575" lvl="0" indent="-536575">
              <a:buFont typeface="Wingdings" pitchFamily="2" charset="2"/>
              <a:buChar char="Ø"/>
            </a:pPr>
            <a:r>
              <a:rPr lang="pt-BR" dirty="0" smtClean="0"/>
              <a:t>Sistema de Gestão Ambiental:  TECON-RG e  Campus FURG</a:t>
            </a:r>
          </a:p>
          <a:p>
            <a:pPr marL="536575" lvl="0" indent="-536575">
              <a:buFont typeface="Wingdings" pitchFamily="2" charset="2"/>
              <a:buChar char="Ø"/>
            </a:pPr>
            <a:r>
              <a:rPr lang="pt-BR" dirty="0" smtClean="0"/>
              <a:t>Programa de conformidade do gerenciamento de resíduos sólidos, efluentes líquidos e fauna </a:t>
            </a:r>
            <a:r>
              <a:rPr lang="pt-BR" dirty="0" err="1" smtClean="0"/>
              <a:t>sinantrópica</a:t>
            </a:r>
            <a:r>
              <a:rPr lang="pt-BR" dirty="0" smtClean="0"/>
              <a:t> nociva nos portos marítimos brasileiros (SEP-COPPE-FURG)</a:t>
            </a:r>
          </a:p>
          <a:p>
            <a:pPr marL="536575" lvl="0" indent="-536575">
              <a:buFont typeface="Wingdings" pitchFamily="2" charset="2"/>
              <a:buChar char="Ø"/>
            </a:pPr>
            <a:r>
              <a:rPr lang="pt-BR" dirty="0" smtClean="0"/>
              <a:t>Gestão e Segurança da Navegação e do Transporte </a:t>
            </a:r>
            <a:r>
              <a:rPr lang="pt-BR" dirty="0" err="1" smtClean="0"/>
              <a:t>Aquaviário</a:t>
            </a:r>
            <a:r>
              <a:rPr lang="pt-BR" dirty="0" smtClean="0"/>
              <a:t>: Desenvolvimento Ambientalmente Sustentável de Sistemas Marítimos e Fluviais ( TRANSAQUA)</a:t>
            </a:r>
          </a:p>
          <a:p>
            <a:pPr marL="536575" lvl="0" indent="-536575">
              <a:buFont typeface="Wingdings" pitchFamily="2" charset="2"/>
              <a:buChar char="Ø"/>
            </a:pPr>
            <a:r>
              <a:rPr lang="pt-BR" dirty="0" smtClean="0"/>
              <a:t>Ampliação e integração do Sistema de Informação Ambiental (SIAM) da zona costeira do sul do Brasil</a:t>
            </a:r>
          </a:p>
          <a:p>
            <a:pPr marL="536575" lvl="0" indent="-536575">
              <a:buFont typeface="Wingdings" pitchFamily="2" charset="2"/>
              <a:buChar char="Ø"/>
            </a:pPr>
            <a:r>
              <a:rPr lang="pt-BR" dirty="0" smtClean="0"/>
              <a:t>A participação social como parte do método para elaboração de Cartas de Sensibilidade Ambiental ao Derramamento de Óleo Carta SAO.</a:t>
            </a:r>
          </a:p>
          <a:p>
            <a:pPr marL="536575" lvl="0" indent="-536575">
              <a:buFont typeface="Wingdings" pitchFamily="2" charset="2"/>
              <a:buChar char="Ø"/>
            </a:pPr>
            <a:r>
              <a:rPr lang="pt-BR" dirty="0" smtClean="0"/>
              <a:t>Análise da Cadeia Produtiva do Pescado oriundo da Pesca Artesanal e/ou da </a:t>
            </a:r>
            <a:r>
              <a:rPr lang="pt-BR" dirty="0" err="1" smtClean="0"/>
              <a:t>Aquicultura</a:t>
            </a:r>
            <a:r>
              <a:rPr lang="pt-BR" dirty="0" smtClean="0"/>
              <a:t> Familiar no Estado do Rio Grande do Sul.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eta para a direita 4"/>
          <p:cNvSpPr/>
          <p:nvPr/>
        </p:nvSpPr>
        <p:spPr>
          <a:xfrm>
            <a:off x="1071538" y="2714620"/>
            <a:ext cx="7786742" cy="10001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1357290" y="3000372"/>
            <a:ext cx="428628" cy="357190"/>
          </a:xfrm>
          <a:prstGeom prst="ellipse">
            <a:avLst/>
          </a:prstGeom>
          <a:solidFill>
            <a:srgbClr val="33CC33"/>
          </a:solidFill>
          <a:ln>
            <a:noFill/>
          </a:ln>
          <a:scene3d>
            <a:camera prst="orthographicFront"/>
            <a:lightRig rig="sunse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2714612" y="3018020"/>
            <a:ext cx="428628" cy="357190"/>
          </a:xfrm>
          <a:prstGeom prst="ellipse">
            <a:avLst/>
          </a:prstGeom>
          <a:solidFill>
            <a:srgbClr val="00FF00"/>
          </a:solidFill>
          <a:ln>
            <a:noFill/>
          </a:ln>
          <a:scene3d>
            <a:camera prst="orthographicFront"/>
            <a:lightRig rig="sunse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214414" y="2369572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Anos 80</a:t>
            </a:r>
            <a:endParaRPr lang="pt-BR" dirty="0"/>
          </a:p>
        </p:txBody>
      </p:sp>
      <p:sp>
        <p:nvSpPr>
          <p:cNvPr id="10" name="Elipse 9"/>
          <p:cNvSpPr/>
          <p:nvPr/>
        </p:nvSpPr>
        <p:spPr>
          <a:xfrm>
            <a:off x="4000496" y="3012514"/>
            <a:ext cx="428628" cy="357190"/>
          </a:xfrm>
          <a:prstGeom prst="ellipse">
            <a:avLst/>
          </a:prstGeom>
          <a:solidFill>
            <a:srgbClr val="00FF99"/>
          </a:solidFill>
          <a:ln>
            <a:noFill/>
          </a:ln>
          <a:scene3d>
            <a:camera prst="orthographicFront"/>
            <a:lightRig rig="sunse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2357422" y="2369572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Anos 90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3643306" y="235743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Anos 2000</a:t>
            </a:r>
            <a:endParaRPr lang="pt-BR" dirty="0"/>
          </a:p>
        </p:txBody>
      </p:sp>
      <p:sp>
        <p:nvSpPr>
          <p:cNvPr id="13" name="Elipse 12"/>
          <p:cNvSpPr/>
          <p:nvPr/>
        </p:nvSpPr>
        <p:spPr>
          <a:xfrm>
            <a:off x="5357818" y="3000372"/>
            <a:ext cx="428628" cy="357190"/>
          </a:xfrm>
          <a:prstGeom prst="ellipse">
            <a:avLst/>
          </a:prstGeom>
          <a:solidFill>
            <a:srgbClr val="00FFCC"/>
          </a:solidFill>
          <a:ln>
            <a:noFill/>
          </a:ln>
          <a:scene3d>
            <a:camera prst="orthographicFront"/>
            <a:lightRig rig="sunse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5072066" y="2345288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Anos 2010</a:t>
            </a:r>
            <a:endParaRPr lang="pt-BR" dirty="0"/>
          </a:p>
        </p:txBody>
      </p:sp>
      <p:sp>
        <p:nvSpPr>
          <p:cNvPr id="15" name="Elipse 14"/>
          <p:cNvSpPr/>
          <p:nvPr/>
        </p:nvSpPr>
        <p:spPr>
          <a:xfrm>
            <a:off x="6858016" y="3000372"/>
            <a:ext cx="428628" cy="357190"/>
          </a:xfrm>
          <a:prstGeom prst="ellipse">
            <a:avLst/>
          </a:prstGeom>
          <a:solidFill>
            <a:srgbClr val="33CCCC"/>
          </a:solidFill>
          <a:ln>
            <a:noFill/>
          </a:ln>
          <a:scene3d>
            <a:camera prst="orthographicFront"/>
            <a:lightRig rig="sunse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6572264" y="2345288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Anos 2014</a:t>
            </a:r>
            <a:endParaRPr lang="pt-BR" dirty="0"/>
          </a:p>
        </p:txBody>
      </p:sp>
      <p:pic>
        <p:nvPicPr>
          <p:cNvPr id="22" name="Espaço Reservado para Conteúdo 5" descr="imagem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28341" y="142852"/>
            <a:ext cx="2315659" cy="1982783"/>
          </a:xfrm>
        </p:spPr>
      </p:pic>
      <p:sp>
        <p:nvSpPr>
          <p:cNvPr id="24" name="CaixaDeTexto 23"/>
          <p:cNvSpPr txBox="1"/>
          <p:nvPr/>
        </p:nvSpPr>
        <p:spPr>
          <a:xfrm>
            <a:off x="5143504" y="3929066"/>
            <a:ext cx="30718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Proposta de Criação do Curso de </a:t>
            </a:r>
            <a:r>
              <a:rPr lang="pt-BR" dirty="0" err="1" smtClean="0"/>
              <a:t>Agroecologia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r>
              <a:rPr lang="pt-BR" dirty="0" smtClean="0"/>
              <a:t>Proposta de Criação do Curso de Saneamento Ambiental.</a:t>
            </a:r>
          </a:p>
          <a:p>
            <a:endParaRPr lang="pt-BR" dirty="0"/>
          </a:p>
          <a:p>
            <a:r>
              <a:rPr lang="pt-BR" dirty="0" smtClean="0"/>
              <a:t>Proposta de Criação do Curso de Cooperativismo.</a:t>
            </a:r>
          </a:p>
          <a:p>
            <a:endParaRPr lang="pt-BR" dirty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500166" y="1000108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TÉCNÓLOGO EM GESTÃO AMBIENTAL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214414" y="1928802"/>
            <a:ext cx="45720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Número de alunos formados:  94</a:t>
            </a:r>
          </a:p>
          <a:p>
            <a:endParaRPr lang="pt-BR" dirty="0" smtClean="0"/>
          </a:p>
          <a:p>
            <a:r>
              <a:rPr lang="pt-BR" dirty="0" smtClean="0"/>
              <a:t>Avaliação do MEC: 5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/>
          <p:cNvSpPr txBox="1">
            <a:spLocks/>
          </p:cNvSpPr>
          <p:nvPr/>
        </p:nvSpPr>
        <p:spPr>
          <a:xfrm>
            <a:off x="457200" y="274638"/>
            <a:ext cx="286822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Orientações</a:t>
            </a:r>
            <a:endParaRPr kumimoji="0" lang="pt-BR" sz="3600" b="1" i="0" u="none" strike="noStrike" kern="1200" cap="all" spc="0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Gráfico 5"/>
          <p:cNvGraphicFramePr/>
          <p:nvPr/>
        </p:nvGraphicFramePr>
        <p:xfrm>
          <a:off x="2286000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/>
          <p:cNvSpPr txBox="1">
            <a:spLocks/>
          </p:cNvSpPr>
          <p:nvPr/>
        </p:nvSpPr>
        <p:spPr>
          <a:xfrm>
            <a:off x="457200" y="274638"/>
            <a:ext cx="54739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VEÍCULOS DE PUBLICAÇÃO </a:t>
            </a:r>
          </a:p>
        </p:txBody>
      </p:sp>
      <p:graphicFrame>
        <p:nvGraphicFramePr>
          <p:cNvPr id="6" name="Gráfico 5"/>
          <p:cNvGraphicFramePr/>
          <p:nvPr/>
        </p:nvGraphicFramePr>
        <p:xfrm>
          <a:off x="285688" y="857256"/>
          <a:ext cx="8858312" cy="6000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Imagem 3" descr="Revista_GCI (2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9454" y="1142984"/>
            <a:ext cx="933527" cy="1284972"/>
          </a:xfrm>
          <a:prstGeom prst="rect">
            <a:avLst/>
          </a:prstGeom>
        </p:spPr>
      </p:pic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1000108"/>
            <a:ext cx="94297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/>
          <p:cNvSpPr txBox="1">
            <a:spLocks/>
          </p:cNvSpPr>
          <p:nvPr/>
        </p:nvSpPr>
        <p:spPr>
          <a:xfrm>
            <a:off x="457200" y="274638"/>
            <a:ext cx="68346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Representações institucionais</a:t>
            </a:r>
            <a:endParaRPr kumimoji="0" lang="pt-BR" sz="3600" b="1" i="0" u="none" strike="noStrike" kern="1200" cap="all" spc="0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00034" y="1142984"/>
            <a:ext cx="678661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pt-BR" dirty="0" smtClean="0"/>
              <a:t> Conselho Municipal do Meio Ambiente – CONDEMA</a:t>
            </a:r>
          </a:p>
          <a:p>
            <a:pPr marL="342900" indent="-342900">
              <a:buBlip>
                <a:blip r:embed="rId2"/>
              </a:buBlip>
            </a:pPr>
            <a:endParaRPr lang="pt-BR" dirty="0" smtClean="0"/>
          </a:p>
          <a:p>
            <a:pPr marL="342900" indent="-342900">
              <a:buBlip>
                <a:blip r:embed="rId2"/>
              </a:buBlip>
            </a:pPr>
            <a:r>
              <a:rPr lang="pt-BR" dirty="0" smtClean="0"/>
              <a:t> Conselho Municipal de Desenvolvimento</a:t>
            </a:r>
          </a:p>
          <a:p>
            <a:pPr marL="342900" indent="-342900">
              <a:buBlip>
                <a:blip r:embed="rId2"/>
              </a:buBlip>
            </a:pPr>
            <a:endParaRPr lang="pt-BR" dirty="0" smtClean="0"/>
          </a:p>
          <a:p>
            <a:pPr marL="342900" indent="-342900">
              <a:buBlip>
                <a:blip r:embed="rId2"/>
              </a:buBlip>
            </a:pPr>
            <a:r>
              <a:rPr lang="pt-BR" dirty="0" smtClean="0"/>
              <a:t> Comitê da  Lagoa Mirim</a:t>
            </a:r>
          </a:p>
          <a:p>
            <a:pPr marL="342900" indent="-342900">
              <a:buBlip>
                <a:blip r:embed="rId2"/>
              </a:buBlip>
            </a:pPr>
            <a:endParaRPr lang="pt-BR" dirty="0" smtClean="0"/>
          </a:p>
          <a:p>
            <a:pPr marL="342900" indent="-342900">
              <a:buBlip>
                <a:blip r:embed="rId2"/>
              </a:buBlip>
            </a:pPr>
            <a:r>
              <a:rPr lang="pt-BR" dirty="0" smtClean="0"/>
              <a:t> Comitê  da </a:t>
            </a:r>
            <a:r>
              <a:rPr lang="pt-BR" dirty="0" err="1" smtClean="0"/>
              <a:t>REBio</a:t>
            </a:r>
            <a:r>
              <a:rPr lang="pt-BR" dirty="0" smtClean="0"/>
              <a:t> Mato Grande.</a:t>
            </a:r>
          </a:p>
          <a:p>
            <a:pPr marL="342900" indent="-342900">
              <a:buBlip>
                <a:blip r:embed="rId2"/>
              </a:buBlip>
            </a:pPr>
            <a:endParaRPr lang="pt-BR" dirty="0" smtClean="0"/>
          </a:p>
          <a:p>
            <a:pPr marL="342900" indent="-342900">
              <a:buBlip>
                <a:blip r:embed="rId2"/>
              </a:buBlip>
            </a:pPr>
            <a:r>
              <a:rPr lang="pt-BR" dirty="0" smtClean="0"/>
              <a:t> Conselho Gestor do Projeto Orla/ CONGEPRO/RG.</a:t>
            </a:r>
          </a:p>
          <a:p>
            <a:pPr marL="342900" indent="-342900">
              <a:buBlip>
                <a:blip r:embed="rId2"/>
              </a:buBlip>
            </a:pPr>
            <a:endParaRPr lang="pt-BR" dirty="0" smtClean="0"/>
          </a:p>
          <a:p>
            <a:pPr marL="342900" indent="-342900">
              <a:buBlip>
                <a:blip r:embed="rId2"/>
              </a:buBlip>
            </a:pPr>
            <a:r>
              <a:rPr lang="en-US" dirty="0" smtClean="0"/>
              <a:t>  Global Forum on Oceans, Coasts, and Islands, GLOBAL FORUM, </a:t>
            </a:r>
            <a:r>
              <a:rPr lang="en-US" dirty="0" err="1" smtClean="0"/>
              <a:t>Estados</a:t>
            </a:r>
            <a:r>
              <a:rPr lang="en-US" dirty="0" smtClean="0"/>
              <a:t> </a:t>
            </a:r>
            <a:r>
              <a:rPr lang="en-US" dirty="0" err="1" smtClean="0"/>
              <a:t>Unidos</a:t>
            </a:r>
            <a:endParaRPr lang="en-US" dirty="0" smtClean="0"/>
          </a:p>
          <a:p>
            <a:pPr marL="342900" indent="-342900">
              <a:buBlip>
                <a:blip r:embed="rId2"/>
              </a:buBlip>
            </a:pPr>
            <a:r>
              <a:rPr lang="en-US" dirty="0" smtClean="0"/>
              <a:t>Rio + 20</a:t>
            </a:r>
          </a:p>
          <a:p>
            <a:pPr marL="342900" indent="-342900">
              <a:buBlip>
                <a:blip r:embed="rId2"/>
              </a:buBlip>
            </a:pPr>
            <a:r>
              <a:rPr lang="pt-BR" dirty="0" smtClean="0">
                <a:solidFill>
                  <a:prstClr val="black"/>
                </a:solidFill>
              </a:rPr>
              <a:t>LEAD </a:t>
            </a:r>
            <a:r>
              <a:rPr lang="pt-BR" dirty="0" err="1" smtClean="0">
                <a:solidFill>
                  <a:prstClr val="black"/>
                </a:solidFill>
              </a:rPr>
              <a:t>Program</a:t>
            </a:r>
            <a:r>
              <a:rPr lang="pt-BR" dirty="0" smtClean="0">
                <a:solidFill>
                  <a:prstClr val="black"/>
                </a:solidFill>
              </a:rPr>
              <a:t>  - </a:t>
            </a:r>
            <a:r>
              <a:rPr lang="en-US" dirty="0" smtClean="0">
                <a:solidFill>
                  <a:prstClr val="black"/>
                </a:solidFill>
              </a:rPr>
              <a:t>Leadership for Environment and Development</a:t>
            </a:r>
            <a:endParaRPr lang="pt-BR" dirty="0" smtClean="0">
              <a:solidFill>
                <a:prstClr val="black"/>
              </a:solidFill>
            </a:endParaRPr>
          </a:p>
          <a:p>
            <a:pPr marL="342900" indent="-342900">
              <a:buBlip>
                <a:blip r:embed="rId2"/>
              </a:buBlip>
            </a:pP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2357430"/>
            <a:ext cx="1619250" cy="244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logotyp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5429264"/>
            <a:ext cx="33623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2000240"/>
            <a:ext cx="8229600" cy="4525963"/>
          </a:xfrm>
        </p:spPr>
        <p:txBody>
          <a:bodyPr/>
          <a:lstStyle/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			GRATO PELA ATENÇÃO!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857488" y="4000504"/>
            <a:ext cx="4429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</a:rPr>
              <a:t>paulotagliani@furg.br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1026" name="AutoShape 2" descr="data:image/jpeg;base64,/9j/4AAQSkZJRgABAQAAAQABAAD/2wCEAAkGBxMSEhQUEhQUFBUUFBQUFRcUFBQUFBQUFBQWFhQVFBQYHCggGBolHBQVITEhJSkrLi4uFx8zODMsNygtLisBCgoKDg0OGhAQGiwkHCQsLCwsLCwsLCwsLCwsLCwsLCwsLCwsLCwsKywrLCwsLCwsLCw0LDcsLCw3LCwrLCw3LP/AABEIALcBEwMBIgACEQEDEQH/xAAbAAACAwEBAQAAAAAAAAAAAAAEBQIDBgABB//EADgQAAIBAwMCAwcCBAUFAAAAAAABAgMEEQUhMRJBUWFxBhMigZGhsTLBFFLR8BUjQmLhBzNyksL/xAAaAQADAQEBAQAAAAAAAAAAAAABAgMEAAUG/8QAIhEAAgICAgIDAQEAAAAAAAAAAAECEQMhEjETQQRRYSJC/9oADAMBAAIRAxEAPwD6MTjE8YXYUup4ZOWkEnCrLp4B5U5S3HiprwPJUkY/E0+SA0IXF+ALVWGx3WpJCfUY4l6rJfDJt7GAp1AOrMtrMCqSNFjJA9xUFteoGV2L6yEZoggSs+QGa3D5wIRob7iUWsCcCULcP9wdKGDjkDpYBbqpsFV54FVerlitjxieS+55FeJGVXHH33KOttgCw6jFZ7v0D6XSv+WkKabZ05h6EaseRvEu6ZZC+Xj+xmvfE41mdzYPGjSNxkVOIroXAWrkPKxXEJUCaplEKoXTZwKBqtIhCG4ylTygWUMEpo5D/RqalSlF+Y10xvp6Xytn/Ux9DUJQ2Twm8v1GWlai1JNvZtL1K48iSRCeCTtmrPEj1EkjUYyODsEsHuDjilxOLGjw44OwF6fLDYKexn0kZK0VH0KiaPJzE0b/AAXwr9RkyZWtA5BU2mLNfp46WvDARKW5VqXxQ9DsM7djcTO1gGqhjXiB1KRtKIXVEA1xtXikKa8kKy0Ng0jyL3K51V2IxkJZfiHyBqj2LYbnXFPY5hWhPdS5FtRjC8eBbXkSZVFM5k6CywSrULIXHSvPsMkSkxtKUYrdpAFe9j2y/RAFxqEIbzfVLw5x8gH/ABWdR4p02/RN/jgemyTyRj2NXc/7X9icLlPswCnSuHylH1e/2JfwtZ8yXyQroZNsa06xYq2eAChYTfMsjO3smuRe+huuwi2mMaUwCNPARTkE5jahM8u6Wz9CmhMOgupYOe0SemZ+CcsL+9n/AE/B1O7xVjjiL2/dl1KDj1eKbXz4A7qi4zjJcS/K5M800tG3Bxbaf0fVKLzFNd0mWA+mf9qnn+VBB6cXo8GSps9OPTwIp4zjmccEOaIVFsWMjIkUFuH1De3ewvqLDLo1zFlkromuwx4TI1+CqMjyUzoOkWixbUp5B7qGA+C+J+HIp1e47I2RdxHjtibULjGyEdxNhl3LIDUpimxVEo68F1KaA68ox5kkRpXEf5kdQWzQW5O4i8FelSUtuR7/AAaxuGtCPIkzGXVvJvgBrWksbrBsbiKzhIXVrRzl08eJKUSylfZibm0fbsL4UpSf6untvzg+kz0uCXAsuNHpSe6+a2O2jqUhDYaRbreUeuXjN5X04GM60UsRSS8Ekl9EXL2dT/TOS+jROPsvLvMNtgUIpimdXL2L6Nu3yPKGgxh5ltS3S7CtDKhRCnguUidVFOALQWieScCpFtMIjC6TGNo90LqKDrd4GJSM57S3sqdeUI7LPU/Pq3CdPl72MfKcX9dmCe3MMVoy/mgvs2X+yOXnPGz+hJ90aVSxKSPpVKslFLPCSJK4XiZSWp78nQ1Tfk2cjxqNnCaZMRaZf9XcdQexROxGqJM45nBAGsi2es8ZJlQOvI6nArr1ME4TMkoLlYqWy7qPZ8A/XuWZBGKLaaojnf5NGd1F7s0kYbiDV6eGy+PoeGmZ66kllsSXl08c9K+7GGoz8eFu/MQRVStUzGnKUe2F9BvZpfViK+1fLaht592LoXFScsfE2+Em2/sbK39i59UpVOmnBvKz8VTHgo8L5j7Q/Zyn1dNGHSv9dR7yfln9kUdLozKM57fQL/020m4TnKs/h26Yt5affL+mx9DlQXBC3pQoxSSwlsgqk01nxAPQN/CRXZAtzTUU3gIv7yMEJLnVIy2yJKSQ8ISlsRapqbUmhfT1DfkbXmkxqcTSyZ7UdGrUviWJxX8vKXoZ2nZti49Gjs7nKD6dcyOlXuRzGqEDihvO4A69VAM7hg1S5O5HKBfUaKnEGdc9hWOs6US5FkEVKRbTYSbDaCDKYJQQXFDIhIV+0lup1qWVldH/ANBVpbxpPpj4Z9FgJ1OnmVN+T/JOlTXVKXyBWxnP+KEkqLPYUGPFbxPf4RFTFZXor6XuaqndLCM1GljgnO4Y8XQj2aF3iPTKuvLxOG5A4n0GTPCrr8SxMUYU3x1u8ouvYAyeBZQsm07C1TyXxos6yWRl7vYSOOg2wWFPAj1Sg22jTpoWXNNdb9SqVFINmUh7OKTzU3Xh/UZOjGEcQSXoMq8uxR0B66LW32Kf8PlUfxPCGlKnGnHpisInJ4FuoXWEK3RRJy0D6leNyUY7tvCS7sMu7j3NOMc5klv69xNpNyveVJvmMfh+bw3/AH4ijWNaazlZXrhkuXs1LFb4r0WapfSk+RR1vPJKxvY1k2k008Yl+z7kb6n8Ek9soHFPZTlx0LJ+1SjNxjCTSeOpvGfNLwG1lqnvI53XqZuVJZ4LffSx0rZA0LUq7LaNVKpJrjqZoKVXKMzSiM9Or4fS/kFbFdoYVGBzkGyWQecAOI8ZgzZKJ7KB70i8QuRdTkE0mCRCYMKRKTGNvIOihXQkM6MhkiEjzUKnxwX+39yd5b1FBOMcrl45+h1apTdSKk8SUcp+rY2ssZ/XleBox4k9mbJkdUIdLnKXI9jb7B8baGcpLPkFKkguDRBMSytSipZs0XuUeOigUMZr+BZxpPco46jg1LJaobFNGpuXqYGFAF2hbKQyuJCuqxXNIvjwOa0M9PqcDGtXwhBb3GA2pXyhPIdLA49nlTUsMnTuFNZXbZiW7jlktHq9M3F8SW3qv7YymSSD6s9zyMiNZblVSeBrLpHXNfCM5qVxsH3dYSXr5JTdmrFGhRO8lCXVF78eTXdMm6ircx38uAavEI0d7/MEUVySa2i6hZNcLCBtQpY2ZpJQ2F2o2bksodxpE4zt7M1WoA44rWyjH4mLZqOSTKpWiuBYvHujxQ8C6MRok56GVvUyiyUQOzeHgPSKUSugZwPOgIkivAKO5EEWRPDosFHWFUWMreQspsNoyCkI9iLX71q5wn+mEV+/7jPRtS892JL+i6teo1viWPokjrdODHi2ibimj6Fp2ouTxjbxHEahjdKr8Gltqjfc0QZkyRGKqEKlTAP73ywzpTl4DuKsjLk1pnv8WjiiVon4r5nDccf0Y6+V+DuMdiupUZbSeUB3lXBjZ6qBbu5wJ6l5uQ1W88xO7kwZr5H0PwIQ8dsfwuhrRllIxsL3DNJplz1RQ+NMz/MpLQRcxFVes4tNcp5G9zwKZ0ss0qNnjNj1z6kpLusgdxIKtqfwY+YHcIdotjlYruGK7oZ3AsuESaNkWK68CNnLEgiqgfp3AtDSdo1NpPrihRrV9j4Y9ienXOPwK9QhiUm+w7FxVYJW6prfIuurynSfTOWH4JNteuBJqWrV/eSSnKKT2SwlgWSm5NuTbb3bfLOUPZPJ8v0kbG2u6U3hVI58HlP7hyjjZmCQzs9Vqw5fUvCW/wBGHiBfI5akjX0luMICewvlVipLtyhpTqJnIDJSRBoskRwcdZA9wc0dkBxbBhdOQFBkririEvQ45gGh1P8AMqZ7ycv/AGeRhqlun8SQr0hZqvHgjR16Pw4KJ2qIPTsC0ipvjwNNazMnRXTU9Vg0lgsL13ZTGTyDbqyizrAo1nx04W25epliDRZ1nFTkenHDazlmIs1qbXCNJplkktyvVLJNcGUqtswCsHN5YXR0nyHlO1x2L4xS7E3R6GO4qkxVQ0aPgMqOmqK2QfbYzwMo0k0UVUQzJmZuKLAqFpKUsJf0Nc7BSe/B1RRisRXzHjj9mNsooWsacd93gz+o0sN44fA3r1gOdBzz9vUM1fRTG+Jl7gBrIaXlHDYunEi0bosAqRKZQDKkSmcRaGspjsTrrrj54OcTwKEbp2YH2gt+mefkxWj6DqumqosrkyF7pUo/p+gbrRKeNy/qIviWdRW4tc7HJhI3Q39n7lqbj2ayaSnW6X5GO0tP3sWu279DUWss5TEbpmrGm4WOYVkyeRbReNgqFQIC5sg5Fc6hHqAFBHWC6pcYjjxZ06gnv6+ZY8PyA59DH2dqZrNeSNndQ2RlPY2wcqjl4bfM2uoLZItBaMuR7M7dL/NXyHdk9hNdRy2/Fjeyi8evBSPYsnoO95sWxYJJeP4CVwVJMhKsegs57nCWGj6XTqKJTd1ovgz3+MpnS1NGZzTNUcE/oYywUTSFstUJxvGxVJMsoyj2MqEsDahstxPpy6nl8IaVamxpxQvZm+Rk/wAo6tc52QtvbjpXiXS2Aqzyyj6M8SEF1DO0o4KLSkG5AkFsS69pynmUee68fMyVxRaPoaSyLdZ0dSXVHnuvESUL2Vx5a0YKUCp0xndWri2msAc6ZFo1qVgnQQlEJcCEogo5sGjsyq6sYz37hLiedQaAm07RnrnTccxAnpkXwl9DWyaa3QLVortj8Mm4P0aI5YvtbENGzUd8fYvtY/EHVaLf/L2IQgo8vcXi7Hc4qNHsluSK3Pck5FGZYrZG4ngkpbAc5dU8eH5CHLAo9UU3VXAFbUW3l8t/knWllhulQzVprzz9Fk5IlORufZ6zjSppd+X5vuXas9lgtt1sRvoZ6fJ/saor0Y5PYrq0U8JB9B4SOklFcclTuFFpeJSS4ip2EY/KCZrCPLSjnfseajVUUd6AJLu7cZten4OFdWqptyWGnun5HEORSjT047hMYnlKJfgyx6Pa5opUAujEpQbp8cyXluPBW6M2WWrHVtDpSj82e1ZZK4Szlnk5no1So8du3ZVKTxuDSg29i2pPwPKUkt2Ix0MKWySLMlamdUlsEWz2jFZLLmokD2za5ZZWkcug+xXqVrGfK+ZmbyzcfTxNbWQqu4tfuickXhMy1RFEpIeXllGSzDZ+Air02nhkmi6kmQyRlEHqplPvpLzFGCpRBasTyN7h7l6kpLKaYA0ASiD1Ih1WIPKAGOilEa9RRRKrNIFe7zL5IQZUidssbvlkbqvjjdvgrlNvgIt7XvLkKQk50U2tq3uxzpFCMasX3zj6kaVJvhFlS3kllbvt23HRnbNvSexbOmpRx37eor0m964pS2mlv5+aDKkn2NMftGZ/RB2lR/6X9gmjp3DnhfkCleTXDBbm8nJcsZy/BUhzdX0ILCaMZ7S6w0ulfqnsl4R7v9grOXu8iKhYt1ZzqPLUml6J7EZSbHikXWlBqEV4I4ZxicTHNXU2Z3WU16u5D3hC0eiuglSDtNlu/QUe9C9PuMS9dimOSUkTzRbgx1Sq7P8A8i2TygW2lz6l8pbHoM8lFE/BBFCIHTn1MKxtsIULq0jz3pVU4BffbtDiB0K25GvJtbMXQnht+ITGrkCQbCHwB3dupchCmVVqmFnk6SOUhRcW+OGK69q877mhnus4Abm36ljgnSKqbM1cWz7L6/1AKz6f1LBrIWyisfkrnap8oVwTKLK0Y+VSL8CtpLdPDNPV0yn/ACx+iKJ6JTf+lE3iKLMjM1bl+KBqlZ95fQ0lf2cp89Lb8FJo6j7O08bw+rbF8chvNEyM7iK45PaVOpUe0Xj0NvR0inH9MIr5IIjaRjvhLzO8YrzGWtNIn3WBlT0p7b/YeRo+BJ0g8BOYFTtcE5W4RQpNfqeS6fAyQjYuhJKfSk8+PgHurJLxI4JvgeLoVivUNVlDiGfmU2yrVYdUljOcJbbdhpS0p1ZJNfDnfzNI7OMI8LZDU2LaRioW7jzsDyfxP1GmtXKT2+QiUyL0Og1TOBfengoTVuGTnTOOMB6Nkehk4RZ6ccgtje0q5Xnj7hcp7Hhx6+GTlBNnk5oqM3R5BouhI9OGFPHWTWwFVSznuccdFnNAtSWGSp1jw4qTL6dR9TfYu6zjgUEjkpnE44VjIBqVV1dONybgccSTKA1WzUpZfYsVM44dIFne7KYTTl0npwJM5F6pFNehF8rJxwJHIpclwuxHqOOJjnvSyz3LOOCkK2SjbN7Rxnz7DC20/vLt+Tji0YInKTGdKkorPcR67qHSn5HpwZ6QI7ZgY6h79uSzhPCyWpHpxlLnhxxxxx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28" name="AutoShape 4" descr="data:image/jpeg;base64,/9j/4AAQSkZJRgABAQAAAQABAAD/2wCEAAkGBxMSEhQUEhQUFBUUFBQUFRcUFBQUFBQUFBQWFhQVFBQYHCggGBolHBQVITEhJSkrLi4uFx8zODMsNygtLisBCgoKDg0OGhAQGiwkHCQsLCwsLCwsLCwsLCwsLCwsLCwsLCwsLCwsKywrLCwsLCwsLCw0LDcsLCw3LCwrLCw3LP/AABEIALcBEwMBIgACEQEDEQH/xAAbAAACAwEBAQAAAAAAAAAAAAAEBQIDBgABB//EADgQAAIBAwMCAwcCBAUFAAAAAAABAgMEEQUhMRJBUWFxBhMigZGhsTLBFFLR8BUjQmLhBzNyksL/xAAaAQADAQEBAQAAAAAAAAAAAAABAgMEAAUG/8QAIhEAAgICAgIDAQEAAAAAAAAAAAECEQMhEjETQQRRYSJC/9oADAMBAAIRAxEAPwD6MTjE8YXYUup4ZOWkEnCrLp4B5U5S3HiprwPJUkY/E0+SA0IXF+ALVWGx3WpJCfUY4l6rJfDJt7GAp1AOrMtrMCqSNFjJA9xUFteoGV2L6yEZoggSs+QGa3D5wIRob7iUWsCcCULcP9wdKGDjkDpYBbqpsFV54FVerlitjxieS+55FeJGVXHH33KOttgCw6jFZ7v0D6XSv+WkKabZ05h6EaseRvEu6ZZC+Xj+xmvfE41mdzYPGjSNxkVOIroXAWrkPKxXEJUCaplEKoXTZwKBqtIhCG4ylTygWUMEpo5D/RqalSlF+Y10xvp6Xytn/Ux9DUJQ2Twm8v1GWlai1JNvZtL1K48iSRCeCTtmrPEj1EkjUYyODsEsHuDjilxOLGjw44OwF6fLDYKexn0kZK0VH0KiaPJzE0b/AAXwr9RkyZWtA5BU2mLNfp46WvDARKW5VqXxQ9DsM7djcTO1gGqhjXiB1KRtKIXVEA1xtXikKa8kKy0Ng0jyL3K51V2IxkJZfiHyBqj2LYbnXFPY5hWhPdS5FtRjC8eBbXkSZVFM5k6CywSrULIXHSvPsMkSkxtKUYrdpAFe9j2y/RAFxqEIbzfVLw5x8gH/ABWdR4p02/RN/jgemyTyRj2NXc/7X9icLlPswCnSuHylH1e/2JfwtZ8yXyQroZNsa06xYq2eAChYTfMsjO3smuRe+huuwi2mMaUwCNPARTkE5jahM8u6Wz9CmhMOgupYOe0SemZ+CcsL+9n/AE/B1O7xVjjiL2/dl1KDj1eKbXz4A7qi4zjJcS/K5M800tG3Bxbaf0fVKLzFNd0mWA+mf9qnn+VBB6cXo8GSps9OPTwIp4zjmccEOaIVFsWMjIkUFuH1De3ewvqLDLo1zFlkromuwx4TI1+CqMjyUzoOkWixbUp5B7qGA+C+J+HIp1e47I2RdxHjtibULjGyEdxNhl3LIDUpimxVEo68F1KaA68ox5kkRpXEf5kdQWzQW5O4i8FelSUtuR7/AAaxuGtCPIkzGXVvJvgBrWksbrBsbiKzhIXVrRzl08eJKUSylfZibm0fbsL4UpSf6untvzg+kz0uCXAsuNHpSe6+a2O2jqUhDYaRbreUeuXjN5X04GM60UsRSS8Ekl9EXL2dT/TOS+jROPsvLvMNtgUIpimdXL2L6Nu3yPKGgxh5ltS3S7CtDKhRCnguUidVFOALQWieScCpFtMIjC6TGNo90LqKDrd4GJSM57S3sqdeUI7LPU/Pq3CdPl72MfKcX9dmCe3MMVoy/mgvs2X+yOXnPGz+hJ90aVSxKSPpVKslFLPCSJK4XiZSWp78nQ1Tfk2cjxqNnCaZMRaZf9XcdQexROxGqJM45nBAGsi2es8ZJlQOvI6nArr1ME4TMkoLlYqWy7qPZ8A/XuWZBGKLaaojnf5NGd1F7s0kYbiDV6eGy+PoeGmZ66kllsSXl08c9K+7GGoz8eFu/MQRVStUzGnKUe2F9BvZpfViK+1fLaht592LoXFScsfE2+Em2/sbK39i59UpVOmnBvKz8VTHgo8L5j7Q/Zyn1dNGHSv9dR7yfln9kUdLozKM57fQL/020m4TnKs/h26Yt5affL+mx9DlQXBC3pQoxSSwlsgqk01nxAPQN/CRXZAtzTUU3gIv7yMEJLnVIy2yJKSQ8ISlsRapqbUmhfT1DfkbXmkxqcTSyZ7UdGrUviWJxX8vKXoZ2nZti49Gjs7nKD6dcyOlXuRzGqEDihvO4A69VAM7hg1S5O5HKBfUaKnEGdc9hWOs6US5FkEVKRbTYSbDaCDKYJQQXFDIhIV+0lup1qWVldH/ANBVpbxpPpj4Z9FgJ1OnmVN+T/JOlTXVKXyBWxnP+KEkqLPYUGPFbxPf4RFTFZXor6XuaqndLCM1GljgnO4Y8XQj2aF3iPTKuvLxOG5A4n0GTPCrr8SxMUYU3x1u8ouvYAyeBZQsm07C1TyXxos6yWRl7vYSOOg2wWFPAj1Sg22jTpoWXNNdb9SqVFINmUh7OKTzU3Xh/UZOjGEcQSXoMq8uxR0B66LW32Kf8PlUfxPCGlKnGnHpisInJ4FuoXWEK3RRJy0D6leNyUY7tvCS7sMu7j3NOMc5klv69xNpNyveVJvmMfh+bw3/AH4ijWNaazlZXrhkuXs1LFb4r0WapfSk+RR1vPJKxvY1k2k008Yl+z7kb6n8Ek9soHFPZTlx0LJ+1SjNxjCTSeOpvGfNLwG1lqnvI53XqZuVJZ4LffSx0rZA0LUq7LaNVKpJrjqZoKVXKMzSiM9Or4fS/kFbFdoYVGBzkGyWQecAOI8ZgzZKJ7KB70i8QuRdTkE0mCRCYMKRKTGNvIOihXQkM6MhkiEjzUKnxwX+39yd5b1FBOMcrl45+h1apTdSKk8SUcp+rY2ssZ/XleBox4k9mbJkdUIdLnKXI9jb7B8baGcpLPkFKkguDRBMSytSipZs0XuUeOigUMZr+BZxpPco46jg1LJaobFNGpuXqYGFAF2hbKQyuJCuqxXNIvjwOa0M9PqcDGtXwhBb3GA2pXyhPIdLA49nlTUsMnTuFNZXbZiW7jlktHq9M3F8SW3qv7YymSSD6s9zyMiNZblVSeBrLpHXNfCM5qVxsH3dYSXr5JTdmrFGhRO8lCXVF78eTXdMm6ircx38uAavEI0d7/MEUVySa2i6hZNcLCBtQpY2ZpJQ2F2o2bksodxpE4zt7M1WoA44rWyjH4mLZqOSTKpWiuBYvHujxQ8C6MRok56GVvUyiyUQOzeHgPSKUSugZwPOgIkivAKO5EEWRPDosFHWFUWMreQspsNoyCkI9iLX71q5wn+mEV+/7jPRtS892JL+i6teo1viWPokjrdODHi2ibimj6Fp2ouTxjbxHEahjdKr8Gltqjfc0QZkyRGKqEKlTAP73ywzpTl4DuKsjLk1pnv8WjiiVon4r5nDccf0Y6+V+DuMdiupUZbSeUB3lXBjZ6qBbu5wJ6l5uQ1W88xO7kwZr5H0PwIQ8dsfwuhrRllIxsL3DNJplz1RQ+NMz/MpLQRcxFVes4tNcp5G9zwKZ0ss0qNnjNj1z6kpLusgdxIKtqfwY+YHcIdotjlYruGK7oZ3AsuESaNkWK68CNnLEgiqgfp3AtDSdo1NpPrihRrV9j4Y9ienXOPwK9QhiUm+w7FxVYJW6prfIuurynSfTOWH4JNteuBJqWrV/eSSnKKT2SwlgWSm5NuTbb3bfLOUPZPJ8v0kbG2u6U3hVI58HlP7hyjjZmCQzs9Vqw5fUvCW/wBGHiBfI5akjX0luMICewvlVipLtyhpTqJnIDJSRBoskRwcdZA9wc0dkBxbBhdOQFBkririEvQ45gGh1P8AMqZ7ycv/AGeRhqlun8SQr0hZqvHgjR16Pw4KJ2qIPTsC0ipvjwNNazMnRXTU9Vg0lgsL13ZTGTyDbqyizrAo1nx04W25epliDRZ1nFTkenHDazlmIs1qbXCNJplkktyvVLJNcGUqtswCsHN5YXR0nyHlO1x2L4xS7E3R6GO4qkxVQ0aPgMqOmqK2QfbYzwMo0k0UVUQzJmZuKLAqFpKUsJf0Nc7BSe/B1RRisRXzHjj9mNsooWsacd93gz+o0sN44fA3r1gOdBzz9vUM1fRTG+Jl7gBrIaXlHDYunEi0bosAqRKZQDKkSmcRaGspjsTrrrj54OcTwKEbp2YH2gt+mefkxWj6DqumqosrkyF7pUo/p+gbrRKeNy/qIviWdRW4tc7HJhI3Q39n7lqbj2ayaSnW6X5GO0tP3sWu279DUWss5TEbpmrGm4WOYVkyeRbReNgqFQIC5sg5Fc6hHqAFBHWC6pcYjjxZ06gnv6+ZY8PyA59DH2dqZrNeSNndQ2RlPY2wcqjl4bfM2uoLZItBaMuR7M7dL/NXyHdk9hNdRy2/Fjeyi8evBSPYsnoO95sWxYJJeP4CVwVJMhKsegs57nCWGj6XTqKJTd1ovgz3+MpnS1NGZzTNUcE/oYywUTSFstUJxvGxVJMsoyj2MqEsDahstxPpy6nl8IaVamxpxQvZm+Rk/wAo6tc52QtvbjpXiXS2Aqzyyj6M8SEF1DO0o4KLSkG5AkFsS69pynmUee68fMyVxRaPoaSyLdZ0dSXVHnuvESUL2Vx5a0YKUCp0xndWri2msAc6ZFo1qVgnQQlEJcCEogo5sGjsyq6sYz37hLiedQaAm07RnrnTccxAnpkXwl9DWyaa3QLVortj8Mm4P0aI5YvtbENGzUd8fYvtY/EHVaLf/L2IQgo8vcXi7Hc4qNHsluSK3Pck5FGZYrZG4ngkpbAc5dU8eH5CHLAo9UU3VXAFbUW3l8t/knWllhulQzVprzz9Fk5IlORufZ6zjSppd+X5vuXas9lgtt1sRvoZ6fJ/saor0Y5PYrq0U8JB9B4SOklFcclTuFFpeJSS4ip2EY/KCZrCPLSjnfseajVUUd6AJLu7cZten4OFdWqptyWGnun5HEORSjT047hMYnlKJfgyx6Pa5opUAujEpQbp8cyXluPBW6M2WWrHVtDpSj82e1ZZK4Szlnk5no1So8du3ZVKTxuDSg29i2pPwPKUkt2Ix0MKWySLMlamdUlsEWz2jFZLLmokD2za5ZZWkcug+xXqVrGfK+ZmbyzcfTxNbWQqu4tfuickXhMy1RFEpIeXllGSzDZ+Air02nhkmi6kmQyRlEHqplPvpLzFGCpRBasTyN7h7l6kpLKaYA0ASiD1Ih1WIPKAGOilEa9RRRKrNIFe7zL5IQZUidssbvlkbqvjjdvgrlNvgIt7XvLkKQk50U2tq3uxzpFCMasX3zj6kaVJvhFlS3kllbvt23HRnbNvSexbOmpRx37eor0m964pS2mlv5+aDKkn2NMftGZ/RB2lR/6X9gmjp3DnhfkCleTXDBbm8nJcsZy/BUhzdX0ILCaMZ7S6w0ulfqnsl4R7v9grOXu8iKhYt1ZzqPLUml6J7EZSbHikXWlBqEV4I4ZxicTHNXU2Z3WU16u5D3hC0eiuglSDtNlu/QUe9C9PuMS9dimOSUkTzRbgx1Sq7P8A8i2TygW2lz6l8pbHoM8lFE/BBFCIHTn1MKxtsIULq0jz3pVU4BffbtDiB0K25GvJtbMXQnht+ITGrkCQbCHwB3dupchCmVVqmFnk6SOUhRcW+OGK69q877mhnus4Abm36ljgnSKqbM1cWz7L6/1AKz6f1LBrIWyisfkrnap8oVwTKLK0Y+VSL8CtpLdPDNPV0yn/ACx+iKJ6JTf+lE3iKLMjM1bl+KBqlZ95fQ0lf2cp89Lb8FJo6j7O08bw+rbF8chvNEyM7iK45PaVOpUe0Xj0NvR0inH9MIr5IIjaRjvhLzO8YrzGWtNIn3WBlT0p7b/YeRo+BJ0g8BOYFTtcE5W4RQpNfqeS6fAyQjYuhJKfSk8+PgHurJLxI4JvgeLoVivUNVlDiGfmU2yrVYdUljOcJbbdhpS0p1ZJNfDnfzNI7OMI8LZDU2LaRioW7jzsDyfxP1GmtXKT2+QiUyL0Og1TOBfengoTVuGTnTOOMB6Nkehk4RZ6ccgtje0q5Xnj7hcp7Hhx6+GTlBNnk5oqM3R5BouhI9OGFPHWTWwFVSznuccdFnNAtSWGSp1jw4qTL6dR9TfYu6zjgUEjkpnE44VjIBqVV1dONybgccSTKA1WzUpZfYsVM44dIFne7KYTTl0npwJM5F6pFNehF8rJxwJHIpclwuxHqOOJjnvSyz3LOOCkK2SjbN7Rxnz7DC20/vLt+Tji0YInKTGdKkorPcR67qHSn5HpwZ6QI7ZgY6h79uSzhPCyWpHpxlLnhxxxxx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" name="Imagem 6" descr="sono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8" y="928670"/>
            <a:ext cx="3048003" cy="2028307"/>
          </a:xfrm>
          <a:prstGeom prst="rect">
            <a:avLst/>
          </a:prstGeom>
        </p:spPr>
      </p:pic>
      <p:pic>
        <p:nvPicPr>
          <p:cNvPr id="8" name="Imagem 7" descr="sono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4214818"/>
            <a:ext cx="2714644" cy="1809762"/>
          </a:xfrm>
          <a:prstGeom prst="rect">
            <a:avLst/>
          </a:prstGeom>
        </p:spPr>
      </p:pic>
      <p:pic>
        <p:nvPicPr>
          <p:cNvPr id="9" name="Imagem 8" descr="sono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445" y="4286256"/>
            <a:ext cx="2835523" cy="1843090"/>
          </a:xfrm>
          <a:prstGeom prst="rect">
            <a:avLst/>
          </a:prstGeom>
        </p:spPr>
      </p:pic>
      <p:pic>
        <p:nvPicPr>
          <p:cNvPr id="10" name="Imagem 9" descr="bocej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6" y="785794"/>
            <a:ext cx="3145301" cy="1928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714348" y="1428736"/>
            <a:ext cx="5357850" cy="4384682"/>
            <a:chOff x="107950" y="188913"/>
            <a:chExt cx="9012238" cy="6624637"/>
          </a:xfrm>
        </p:grpSpPr>
        <p:pic>
          <p:nvPicPr>
            <p:cNvPr id="6" name="Picture 2" descr="P3220001a"/>
            <p:cNvPicPr>
              <a:picLocks noChangeAspect="1" noChangeArrowheads="1"/>
            </p:cNvPicPr>
            <p:nvPr/>
          </p:nvPicPr>
          <p:blipFill>
            <a:blip r:embed="rId2"/>
            <a:srcRect t="4846" b="5684"/>
            <a:stretch>
              <a:fillRect/>
            </a:stretch>
          </p:blipFill>
          <p:spPr bwMode="auto">
            <a:xfrm>
              <a:off x="4500563" y="2205038"/>
              <a:ext cx="2778125" cy="2238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" descr="pecuaria"/>
            <p:cNvPicPr>
              <a:picLocks noChangeAspect="1" noChangeArrowheads="1"/>
            </p:cNvPicPr>
            <p:nvPr/>
          </p:nvPicPr>
          <p:blipFill>
            <a:blip r:embed="rId3">
              <a:lum bright="6000"/>
            </a:blip>
            <a:srcRect l="5040" t="11011" r="14725" b="8316"/>
            <a:stretch>
              <a:fillRect/>
            </a:stretch>
          </p:blipFill>
          <p:spPr bwMode="auto">
            <a:xfrm>
              <a:off x="6300788" y="4221163"/>
              <a:ext cx="2819400" cy="2236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4" descr="agricultura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492500" y="4686300"/>
              <a:ext cx="2665413" cy="2127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6" descr="pesca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227763" y="188913"/>
              <a:ext cx="2867025" cy="2235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7" descr="industria"/>
            <p:cNvPicPr>
              <a:picLocks noChangeAspect="1" noChangeArrowheads="1"/>
            </p:cNvPicPr>
            <p:nvPr/>
          </p:nvPicPr>
          <p:blipFill>
            <a:blip r:embed="rId6"/>
            <a:srcRect l="15904"/>
            <a:stretch>
              <a:fillRect/>
            </a:stretch>
          </p:blipFill>
          <p:spPr bwMode="auto">
            <a:xfrm>
              <a:off x="1187450" y="2997200"/>
              <a:ext cx="2755900" cy="2208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8" descr="Navio em Itaaí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339975" y="765175"/>
              <a:ext cx="3024188" cy="1966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9" descr="cidadecosteira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23850" y="692150"/>
              <a:ext cx="1866900" cy="2695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0" descr="carcinocultura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07950" y="4724400"/>
              <a:ext cx="2879725" cy="2017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43636" y="1428736"/>
            <a:ext cx="2643206" cy="4197361"/>
          </a:xfrm>
        </p:spPr>
        <p:txBody>
          <a:bodyPr>
            <a:normAutofit fontScale="55000" lnSpcReduction="20000"/>
          </a:bodyPr>
          <a:lstStyle/>
          <a:p>
            <a:r>
              <a:rPr lang="pt-BR" dirty="0" smtClean="0"/>
              <a:t>O LABGERCO visa contribuir para o uso sustentável das zonas costeiras, através de atividades de ensino, pesquisa e extensão, utilizando-se de uma abordagem multidisciplinar e uma perspectiva </a:t>
            </a:r>
            <a:r>
              <a:rPr lang="pt-BR" dirty="0" smtClean="0"/>
              <a:t>sistêmica</a:t>
            </a:r>
            <a:r>
              <a:rPr lang="pt-BR" dirty="0" smtClean="0"/>
              <a:t>, </a:t>
            </a:r>
            <a:r>
              <a:rPr lang="pt-BR" dirty="0" smtClean="0"/>
              <a:t>na qual são reconhecidas a complexidade das interconexões entre zonas costeiras e seus usos. 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214546" y="500042"/>
            <a:ext cx="46466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Nossa Missão</a:t>
            </a:r>
            <a:endParaRPr lang="pt-BR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2214546" y="1785926"/>
            <a:ext cx="4572000" cy="5909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b="1" dirty="0"/>
              <a:t>Planejamento e Gestão Ambiental de Sistemas Marinhos e Costeiros 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2214546" y="3000372"/>
            <a:ext cx="4572000" cy="5909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b="1" dirty="0"/>
              <a:t>Caracterização e Diagnóstico de Sistemas Marinhos e Costeiros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2357422" y="4286256"/>
            <a:ext cx="4572000" cy="5909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b="1" dirty="0"/>
              <a:t>Políticas Públicas e Governança Marinha e Costeira</a:t>
            </a:r>
          </a:p>
        </p:txBody>
      </p:sp>
      <p:sp>
        <p:nvSpPr>
          <p:cNvPr id="13" name="Títu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688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LINHAS DE PESQUISA</a:t>
            </a:r>
            <a:endParaRPr lang="pt-BR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465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Agregados</a:t>
            </a:r>
            <a:endParaRPr lang="pt-BR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857488" y="2143116"/>
            <a:ext cx="3714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Washington Luis dos Santos Ferreira</a:t>
            </a:r>
          </a:p>
          <a:p>
            <a:r>
              <a:rPr lang="pt-BR" dirty="0" smtClean="0"/>
              <a:t>Paulo Mattos</a:t>
            </a:r>
          </a:p>
          <a:p>
            <a:r>
              <a:rPr lang="pt-BR" dirty="0" smtClean="0"/>
              <a:t>Carlos Alberto Seifert Jr.</a:t>
            </a:r>
          </a:p>
          <a:p>
            <a:r>
              <a:rPr lang="pt-BR" dirty="0" smtClean="0"/>
              <a:t>Bruna Barreto</a:t>
            </a:r>
          </a:p>
          <a:p>
            <a:r>
              <a:rPr lang="pt-BR" dirty="0" smtClean="0"/>
              <a:t>Clara da Rosa</a:t>
            </a:r>
            <a:endParaRPr lang="pt-BR" dirty="0"/>
          </a:p>
          <a:p>
            <a:endParaRPr lang="pt-BR" dirty="0"/>
          </a:p>
        </p:txBody>
      </p:sp>
      <p:sp>
        <p:nvSpPr>
          <p:cNvPr id="35842" name="AutoShape 2" descr="data:image/jpeg;base64,/9j/4AAQSkZJRgABAQAAAQABAAD/2wCEAAkGBwgHBgkIBwgKCgkLDRYPDQwMDRsUFRAWIB0iIiAdHx8kKDQsJCYxJx8fLT0tMTU3Ojo6Iys/RD84QzQ5OjcBCgoKDQwNGg8PGjclHyU3Nzc3Nzc3Nzc3Nzc3Nzc3Nzc3Nzc3Nzc3Nzc3Nzc3Nzc3Nzc3Nzc3Nzc3Nzc3Nzc3N//AABEIAG0AkQMBIgACEQEDEQH/xAAcAAABBAMBAAAAAAAAAAAAAAADAgQGBwABBQj/xABHEAACAQMCAgYGBQcJCQAAAAABAgMABBEFIRIxBhMiQVFxBzJVYZHiF4GUobEUFSNCkqKkNVNic4LB0dLhJCUzQ0VUcrLC/8QAGgEAAgMBAQAAAAAAAAAAAAAAAAIBAwQFBv/EACMRAAIBBAICAgMAAAAAAAAAAAABAgMREiEEMQUTIkFRYcH/2gAMAwEAAhEDEQA/AKjN67nGdhy2pHXPk77UCMB8b75oqbc8599ABQ7HJz9QpaFgCTSEOCalfo66P2XSfpAthf3LQx9WW7OMuR3CradPMCJylgPd41lpdXNncx3VpO8M8TZjlQ4KnxBqZ+lHo7Z9GdfgsrBcRG2D7nJJydz5+7baobjiz7t/OllCz0AAPIzFmPEc5JPeaRxED30XdCR8a0VGaQDcTkHen1xJB1i/k3W8ARc9ZjPFjtYx3Z5UyTAOKITVtKSi7slBC5zscUiedRCU6sGUvnrSxyFx6uOXPfNKgjknmjhgjaSWQhURRksfACm06NgMwKg8s9++P7jU1pqT0SzUKy3EwSJTI7ZwMjuGT9wpBdmUnG3jQwO4VvOSdqpFCKpcjiOD491ZJxRtwkk0Ins88jwo81vOkcM80ciwz56l22VwpwcHvwdqABlts1pmJVsbDB/Cs2JI5eFaf1DjwOd6APQFarWDWUAUJGSBkUaNdqEnq4oqbVKQBF7NO0eWxkguLa5VZGTiDQv2o9yMHwO2frFMyDjPdTrUbT8ilhTiVutt45uy4bHEOW3Ly51pipQ6+wE313c3s5mvLiWeUjBeRyxx5mgHGOeMffSkiLU7isJrhhwodzjYbVauNKfYNpDJY2kOykk1to2XmMV6C9FvQ/T4NGF3fWkU1xI2xkUHhFMPSj0LsVsnu9OiWBy3G3cD3UihRzw+yLlEuNhighj3cq6CWFzM5FvBLKM81UkfGnENhd2nXGXTesEkLRjrY88BP64/pDuNZqijGVrjWb6OUryI6tGzI67hlOCDQpFJG/xp2VMb7qQfAitMARvRg2tBZjNRwkHNYCAGAO5+8Ud1HOhNsRiksQIbbtEbUaOTrVEdxcydVEjtEu7AMd8AZ2yeZrTR4IPPIBpJQhiGGDmgBB3OeVJxlWz4GiFMDakOMA+VAHoGsrKygCgo9ic91O5GgMcHUrIrhcTcRBBbJwVxyGMc6YLIRtjNObWKe5bhijZ28FWrISUXsAshx2c0hSVbLb13bXQNYu7FYFtEESSmUuwwwJAGC3htyosnR97uaOJLqx66ONY2jtuKViR+swXO5/uq+VWMnlcbFg9At4prqye9mjt7KafqXmJBKbZJK88b8+VTS0TToZLm3t3jnSOY9VdKfXTHhUftegd8wZmFzgoeEi1ZO13Z4sbU6tuhuswE9VOy59y/560x5cG/kxZU5PosPo/r1ppV2ZGv5pInUKtrnsg+73109Wll6QvG0qBLdd0iJ3+uoB0T0CWzv5JNRlE0ybKCPV+81Ydom23hXjPMeUUK3qodfbNVGjKW5jX81RpHgQAAchwjFcy90yIA/ovuqVMpC+sa5F87qrdquRHmSvs1ql+CAa3ottMrcUI4sbHG9QHU7J7OQqQSvcatfUZSc1BOkiBkJPPNd7xnPmpYvoSpSTRFDuKQE3pVZmvQypX2jn2FZ8e7l7qE4z30rNdGHSbm60S4uoNNvZmhmBa6jBaJI8Y4SAOecHNVuH4FOYCKFNgqd+6tluDK/HFBkbOcVWB6ErKTWVAFCrKZJZJZI0JfOQFwAT3gDlU/6JC0McYCp2fW37qgcEaSfrrGwViTIdjjkBtzottczW8gaBmU55g1aoZaBX7RYXTW1uptUtWm62TRONMxw8gu2eXfVlW0dpHpMf5gSGO14RwiBQBj6u+qg0npneaeoWftoe7mD5iu9Y67a3YV9Lv5dOuAeIqmGRvNTSzpOKxaLvYpST6ZI9clvY7d3tBlgpxnvb3mqov9a1t55I7u8uI3GeyDwY+FWfba5qRwL2xt9QQ/86ykCSEe9G/xotxH0c1Z1guo+pmY4Ed3AUPx5UlKWMtq5a8ZRt0A6JR/7rgLSMzlASSck/XUqtmdPfXN0/R44YgunzJIi7AI4YfjTvq7mLmhPlXiebwuQ6spKNzTRaUUjoyXRCbjfzrh6jdsQRw0WaeYLvG/wrkXtw+DlGH1VmhSq3+UTQnE5d9Od8rmon0ov1kAit4SqKCCxXGa72o3bKjgHAPPaoVrd3xswznJr0Hj6W1opqySVxz0U0iw1iG4jubpILhXxGGfh4h57/hXSvOgN7Cpe3kMijcYXjB/Z3/dqIWiScAKxOxznsqSanXQ251yKQpKkxtsdnrRuD7u+vT7jBSTOdHSI1F0bv5LlYj1QB/XD8S/dvVrdHPSBonRXogmi6hE7XVujKEhj7M3ETvnPv3zT2ews9V6uPUbcPIw2ddpU/tjfHnUH6XaDa9HXiGoRC80y5YiO55TwnwPcw+FY/bP2PLovcaTpNW+X8KzuTmRmACgkkBeQ9woJ2qYa10Ra3jW40+UTW8i8cZPePOonMjRsUcYccwe6nyUmZpQa2egayj9QP56P9qsqRChbu4F5MHWCG3CxqnBCpAJAxnzPM1pAYzlfX5g+AoCZ4OLljmPGnsYQleB3DFB6w5nv+qtdFpv9jRNwBmb9IM5p9bwIjgkDh5DJxikwRO0gC79rvo8qNnBX4V1YRSRDH1hNPa6bLeR3IBRwgi4u0c9+PCncXTO8gVeN1fO2G3riRRHi2TI8TTi9tbOZAYQ3F4Kvf30lShCXaIjo7Fp0os+tLTafEjHcyQkxk/s4qS2nSaPhHU6hfxDwZxIP3gariXT5rdcyqVXbHEpGc0AvPbjijbI8M1x+X46/wA6RdGbXZb0fSWUjbULST+vtsH4qRRB0gkcf8HTJv8AwndPxBqmm1aUbNxA03k1OdvVZgfca5qoTT2We5F1Pq8ZH6TREf8AqryI/jimzajZt63Ry+/sm3b/AOqqC1nvpplRbswg/rSOQoojajfRdgXbnhPMNkGr48drsj2XLdTU7FRhdA1X6oYf81LGuRoMRdHdVJ/pPCg/9qp0a5frnF04pa63fsD/ALU/3VbgmLmi3H6SaqgIsNAtLcnbju75PvC/41HNXs7rXbhJukutQmKM9i2tE2XyJ2/GoKdVvm9a5c0CW8uG9ad/jQ6aWyc0kWHqms2MFnFaW/DHbwJwoC2fie+q61m4iupy8a8h63LNN5HLntMT50F/VPhSRhZ3FnVvHFLR6DrK1msqwpKFBPBgYx407i4VUbZbHOgxKDzNORtXR41GzyYyVh7aOUXJzx57PlT/AHdAxZVPvFcqOQAHiHlWmud9z99dC6RNjocPHkggkHZeWaTBP+SXatPH2VPbANNZ5bL83RSxXEv5eZiskPB2Fjxswbxz3Vyrq4d2IyTn31nq8qEEQ0SK61q01C94sTRxKAAGbi5bUK9t42dnjcFOagGo+g28qfpd5iCNtVfHrqStInbAzJwtigjANEkfiah7CqatSKloa5skmhyNgUpnAoMjVjnNyYrYNuJgWxtyzWJWcbcBTJ4SckVrOOVIKGD8OKS8nEeVCznFbzQTc0TWdx8qxudaxsTQQehqytb1lBBRC7GicbeNTU+jqT2uv2X562PR0+P5XX7J89aPfJdDZDHovpnR6/0DWLrW9X/JL63Um0g6xV608ORgHnk7YFRPiJxxDfwqep6Oe1+l1XiUgjC23Cc4234j30S76BTXRg49UhXqIFhXq7Lh4gudz29233NJKrKXbC5X7NiPh4Bnizx438vKmxJqwvo5f2uv2T56GfRo3tgDytfnqp7FIFEcb4oodME5Ge4eNTn6Nj7XXI7/AMl+ekj0Zn2x/C/PQTcg/WCtSNuMVOvo0I/6wPsvz1n0Zt7YH2X56AuQA7gmkHfarC+jM+2B9l+ek/RkfbA+y/PQQQK4gltbh4LiN4pUOGRxgjzFDqxJfRvJNI0k2ttJI25Z7Ykn6y9J+jI+2P4X56AK8FFjdwrxocLJgMPHB2++p99GR9sfwvz1n0Zn2x/C/PQBX7oVJVuecVmOwc9w+NWLcejgzytJ+dIo+Ig8EdnwqNu4cdCPoyOP5YHL/tfnoAsOsro/mo/z/wC5/rW6AP/Z"/>
          <p:cNvSpPr>
            <a:spLocks noChangeAspect="1" noChangeArrowheads="1"/>
          </p:cNvSpPr>
          <p:nvPr/>
        </p:nvSpPr>
        <p:spPr bwMode="auto">
          <a:xfrm>
            <a:off x="155575" y="-395288"/>
            <a:ext cx="1095375" cy="828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5844" name="AutoShape 4" descr="data:image/jpeg;base64,/9j/4AAQSkZJRgABAQAAAQABAAD/2wCEAAkGBwgHBgkIBwgKCgkLDRYPDQwMDRsUFRAWIB0iIiAdHx8kKDQsJCYxJx8fLT0tMTU3Ojo6Iys/RD84QzQ5OjcBCgoKDQwNGg8PGjclHyU3Nzc3Nzc3Nzc3Nzc3Nzc3Nzc3Nzc3Nzc3Nzc3Nzc3Nzc3Nzc3Nzc3Nzc3Nzc3Nzc3N//AABEIAG0AkQMBIgACEQEDEQH/xAAcAAABBAMBAAAAAAAAAAAAAAADAgQGBwABBQj/xABHEAACAQMCAgYGBQcJCQAAAAABAgMABBEFIRIxBhMiQVFxBzJVYZHiF4GUobEUFSNCkqKkNVNic4LB0dLhJCUzQ0VUcrLC/8QAGgEAAgMBAQAAAAAAAAAAAAAAAAIBAwQFBv/EACMRAAIBBAICAgMAAAAAAAAAAAABAgMREiEEMQUTIkFRYcH/2gAMAwEAAhEDEQA/AKjN67nGdhy2pHXPk77UCMB8b75oqbc8599ABQ7HJz9QpaFgCTSEOCalfo66P2XSfpAthf3LQx9WW7OMuR3CradPMCJylgPd41lpdXNncx3VpO8M8TZjlQ4KnxBqZ+lHo7Z9GdfgsrBcRG2D7nJJydz5+7baobjiz7t/OllCz0AAPIzFmPEc5JPeaRxED30XdCR8a0VGaQDcTkHen1xJB1i/k3W8ARc9ZjPFjtYx3Z5UyTAOKITVtKSi7slBC5zscUiedRCU6sGUvnrSxyFx6uOXPfNKgjknmjhgjaSWQhURRksfACm06NgMwKg8s9++P7jU1pqT0SzUKy3EwSJTI7ZwMjuGT9wpBdmUnG3jQwO4VvOSdqpFCKpcjiOD491ZJxRtwkk0Ins88jwo81vOkcM80ciwz56l22VwpwcHvwdqABlts1pmJVsbDB/Cs2JI5eFaf1DjwOd6APQFarWDWUAUJGSBkUaNdqEnq4oqbVKQBF7NO0eWxkguLa5VZGTiDQv2o9yMHwO2frFMyDjPdTrUbT8ilhTiVutt45uy4bHEOW3Ly51pipQ6+wE313c3s5mvLiWeUjBeRyxx5mgHGOeMffSkiLU7isJrhhwodzjYbVauNKfYNpDJY2kOykk1to2XmMV6C9FvQ/T4NGF3fWkU1xI2xkUHhFMPSj0LsVsnu9OiWBy3G3cD3UihRzw+yLlEuNhighj3cq6CWFzM5FvBLKM81UkfGnENhd2nXGXTesEkLRjrY88BP64/pDuNZqijGVrjWb6OUryI6tGzI67hlOCDQpFJG/xp2VMb7qQfAitMARvRg2tBZjNRwkHNYCAGAO5+8Ud1HOhNsRiksQIbbtEbUaOTrVEdxcydVEjtEu7AMd8AZ2yeZrTR4IPPIBpJQhiGGDmgBB3OeVJxlWz4GiFMDakOMA+VAHoGsrKygCgo9ic91O5GgMcHUrIrhcTcRBBbJwVxyGMc6YLIRtjNObWKe5bhijZ28FWrISUXsAshx2c0hSVbLb13bXQNYu7FYFtEESSmUuwwwJAGC3htyosnR97uaOJLqx66ONY2jtuKViR+swXO5/uq+VWMnlcbFg9At4prqye9mjt7KafqXmJBKbZJK88b8+VTS0TToZLm3t3jnSOY9VdKfXTHhUftegd8wZmFzgoeEi1ZO13Z4sbU6tuhuswE9VOy59y/560x5cG/kxZU5PosPo/r1ppV2ZGv5pInUKtrnsg+73109Wll6QvG0qBLdd0iJ3+uoB0T0CWzv5JNRlE0ybKCPV+81Ydom23hXjPMeUUK3qodfbNVGjKW5jX81RpHgQAAchwjFcy90yIA/ovuqVMpC+sa5F87qrdquRHmSvs1ql+CAa3ottMrcUI4sbHG9QHU7J7OQqQSvcatfUZSc1BOkiBkJPPNd7xnPmpYvoSpSTRFDuKQE3pVZmvQypX2jn2FZ8e7l7qE4z30rNdGHSbm60S4uoNNvZmhmBa6jBaJI8Y4SAOecHNVuH4FOYCKFNgqd+6tluDK/HFBkbOcVWB6ErKTWVAFCrKZJZJZI0JfOQFwAT3gDlU/6JC0McYCp2fW37qgcEaSfrrGwViTIdjjkBtzottczW8gaBmU55g1aoZaBX7RYXTW1uptUtWm62TRONMxw8gu2eXfVlW0dpHpMf5gSGO14RwiBQBj6u+qg0npneaeoWftoe7mD5iu9Y67a3YV9Lv5dOuAeIqmGRvNTSzpOKxaLvYpST6ZI9clvY7d3tBlgpxnvb3mqov9a1t55I7u8uI3GeyDwY+FWfba5qRwL2xt9QQ/86ykCSEe9G/xotxH0c1Z1guo+pmY4Ed3AUPx5UlKWMtq5a8ZRt0A6JR/7rgLSMzlASSck/XUqtmdPfXN0/R44YgunzJIi7AI4YfjTvq7mLmhPlXiebwuQ6spKNzTRaUUjoyXRCbjfzrh6jdsQRw0WaeYLvG/wrkXtw+DlGH1VmhSq3+UTQnE5d9Od8rmon0ov1kAit4SqKCCxXGa72o3bKjgHAPPaoVrd3xswznJr0Hj6W1opqySVxz0U0iw1iG4jubpILhXxGGfh4h57/hXSvOgN7Cpe3kMijcYXjB/Z3/dqIWiScAKxOxznsqSanXQ251yKQpKkxtsdnrRuD7u+vT7jBSTOdHSI1F0bv5LlYj1QB/XD8S/dvVrdHPSBonRXogmi6hE7XVujKEhj7M3ETvnPv3zT2ews9V6uPUbcPIw2ddpU/tjfHnUH6XaDa9HXiGoRC80y5YiO55TwnwPcw+FY/bP2PLovcaTpNW+X8KzuTmRmACgkkBeQ9woJ2qYa10Ra3jW40+UTW8i8cZPePOonMjRsUcYccwe6nyUmZpQa2egayj9QP56P9qsqRChbu4F5MHWCG3CxqnBCpAJAxnzPM1pAYzlfX5g+AoCZ4OLljmPGnsYQleB3DFB6w5nv+qtdFpv9jRNwBmb9IM5p9bwIjgkDh5DJxikwRO0gC79rvo8qNnBX4V1YRSRDH1hNPa6bLeR3IBRwgi4u0c9+PCncXTO8gVeN1fO2G3riRRHi2TI8TTi9tbOZAYQ3F4Kvf30lShCXaIjo7Fp0os+tLTafEjHcyQkxk/s4qS2nSaPhHU6hfxDwZxIP3gariXT5rdcyqVXbHEpGc0AvPbjijbI8M1x+X46/wA6RdGbXZb0fSWUjbULST+vtsH4qRRB0gkcf8HTJv8AwndPxBqmm1aUbNxA03k1OdvVZgfca5qoTT2We5F1Pq8ZH6TREf8AqryI/jimzajZt63Ry+/sm3b/AOqqC1nvpplRbswg/rSOQoojajfRdgXbnhPMNkGr48drsj2XLdTU7FRhdA1X6oYf81LGuRoMRdHdVJ/pPCg/9qp0a5frnF04pa63fsD/ALU/3VbgmLmi3H6SaqgIsNAtLcnbju75PvC/41HNXs7rXbhJukutQmKM9i2tE2XyJ2/GoKdVvm9a5c0CW8uG9ad/jQ6aWyc0kWHqms2MFnFaW/DHbwJwoC2fie+q61m4iupy8a8h63LNN5HLntMT50F/VPhSRhZ3FnVvHFLR6DrK1msqwpKFBPBgYx407i4VUbZbHOgxKDzNORtXR41GzyYyVh7aOUXJzx57PlT/AHdAxZVPvFcqOQAHiHlWmud9z99dC6RNjocPHkggkHZeWaTBP+SXatPH2VPbANNZ5bL83RSxXEv5eZiskPB2Fjxswbxz3Vyrq4d2IyTn31nq8qEEQ0SK61q01C94sTRxKAAGbi5bUK9t42dnjcFOagGo+g28qfpd5iCNtVfHrqStInbAzJwtigjANEkfiah7CqatSKloa5skmhyNgUpnAoMjVjnNyYrYNuJgWxtyzWJWcbcBTJ4SckVrOOVIKGD8OKS8nEeVCznFbzQTc0TWdx8qxudaxsTQQehqytb1lBBRC7GicbeNTU+jqT2uv2X562PR0+P5XX7J89aPfJdDZDHovpnR6/0DWLrW9X/JL63Um0g6xV608ORgHnk7YFRPiJxxDfwqep6Oe1+l1XiUgjC23Cc4234j30S76BTXRg49UhXqIFhXq7Lh4gudz29233NJKrKXbC5X7NiPh4Bnizx438vKmxJqwvo5f2uv2T56GfRo3tgDytfnqp7FIFEcb4oodME5Ge4eNTn6Nj7XXI7/AMl+ekj0Zn2x/C/PQTcg/WCtSNuMVOvo0I/6wPsvz1n0Zt7YH2X56AuQA7gmkHfarC+jM+2B9l+ek/RkfbA+y/PQQQK4gltbh4LiN4pUOGRxgjzFDqxJfRvJNI0k2ttJI25Z7Ykn6y9J+jI+2P4X56AK8FFjdwrxocLJgMPHB2++p99GR9sfwvz1n0Zn2x/C/PQBX7oVJVuecVmOwc9w+NWLcejgzytJ+dIo+Ig8EdnwqNu4cdCPoyOP5YHL/tfnoAsOsro/mo/z/wC5/rW6AP/Z"/>
          <p:cNvSpPr>
            <a:spLocks noChangeAspect="1" noChangeArrowheads="1"/>
          </p:cNvSpPr>
          <p:nvPr/>
        </p:nvSpPr>
        <p:spPr bwMode="auto">
          <a:xfrm>
            <a:off x="155575" y="-395288"/>
            <a:ext cx="1095375" cy="828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050" name="Picture 2" descr="C:\Users\BETO TAGLIANI\AppData\Local\Microsoft\Windows\Temporary Internet Files\Content.Outlook\HGBWP2MC\ca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1000108"/>
            <a:ext cx="1663637" cy="2529984"/>
          </a:xfrm>
          <a:prstGeom prst="rect">
            <a:avLst/>
          </a:prstGeom>
          <a:noFill/>
        </p:spPr>
      </p:pic>
      <p:pic>
        <p:nvPicPr>
          <p:cNvPr id="1026" name="Picture 2" descr="C:\Users\BETO TAGLIANI\AppData\Local\Microsoft\Windows\Temporary Internet Files\Content.Outlook\HGBWP2MC\foto_jaj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44487">
            <a:off x="914446" y="3737065"/>
            <a:ext cx="1800219" cy="2285992"/>
          </a:xfrm>
          <a:prstGeom prst="rect">
            <a:avLst/>
          </a:prstGeom>
          <a:noFill/>
        </p:spPr>
      </p:pic>
      <p:pic>
        <p:nvPicPr>
          <p:cNvPr id="2" name="Picture 2" descr="C:\Users\BETO TAGLIANI\AppData\Local\Microsoft\Windows\Temporary Internet Files\Content.Outlook\HGBWP2MC\10294347_518420461602841_8972531426072853297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361676">
            <a:off x="4214810" y="3929066"/>
            <a:ext cx="3857620" cy="2571747"/>
          </a:xfrm>
          <a:prstGeom prst="rect">
            <a:avLst/>
          </a:prstGeom>
          <a:noFill/>
        </p:spPr>
      </p:pic>
      <p:pic>
        <p:nvPicPr>
          <p:cNvPr id="9" name="Imagem 8" descr="Clar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1214422"/>
            <a:ext cx="2214578" cy="24599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://www.labgerco.furg.br/ppgc/images/fotos/Marcelodutra_thum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2500306"/>
            <a:ext cx="1440000" cy="1080000"/>
          </a:xfrm>
          <a:prstGeom prst="rect">
            <a:avLst/>
          </a:prstGeom>
          <a:noFill/>
        </p:spPr>
      </p:pic>
      <p:sp>
        <p:nvSpPr>
          <p:cNvPr id="7" name="Retângulo 6"/>
          <p:cNvSpPr/>
          <p:nvPr/>
        </p:nvSpPr>
        <p:spPr>
          <a:xfrm>
            <a:off x="2928926" y="500042"/>
            <a:ext cx="24323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LEPCost</a:t>
            </a:r>
            <a:endParaRPr lang="pt-BR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 descr="C:\Users\Paulo\AppData\Local\Microsoft\Windows\Temporary Internet Files\Content.Outlook\J0KUJUN2\LEPCos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428868"/>
            <a:ext cx="5238096" cy="1523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LINHAS DE PESQUISA</a:t>
            </a:r>
            <a:endParaRPr lang="pt-BR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643042" y="3071810"/>
            <a:ext cx="5786478" cy="14773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Segoe UI" pitchFamily="34" charset="0"/>
                <a:cs typeface="Segoe UI" pitchFamily="34" charset="0"/>
              </a:rPr>
              <a:t>Ecologia Espacial e Conservação da Biodiversidade</a:t>
            </a:r>
            <a:b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Segoe UI" pitchFamily="34" charset="0"/>
                <a:cs typeface="Segoe UI" pitchFamily="34" charset="0"/>
              </a:rPr>
            </a:br>
            <a:endParaRPr kumimoji="0" lang="pt-BR" b="1" i="0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Segoe UI" pitchFamily="34" charset="0"/>
              <a:cs typeface="Segoe U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Segoe UI" pitchFamily="34" charset="0"/>
                <a:cs typeface="Segoe UI" pitchFamily="34" charset="0"/>
              </a:rPr>
              <a:t>Análise Métrica da Paisagem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Segoe UI" pitchFamily="34" charset="0"/>
                <a:cs typeface="Segoe UI" pitchFamily="34" charset="0"/>
              </a:rPr>
              <a:t/>
            </a:r>
            <a:b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Segoe UI" pitchFamily="34" charset="0"/>
                <a:cs typeface="Segoe UI" pitchFamily="34" charset="0"/>
              </a:rPr>
            </a:b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Segoe UI" pitchFamily="34" charset="0"/>
                <a:cs typeface="Segoe UI" pitchFamily="34" charset="0"/>
              </a:rPr>
              <a:t>Planejamento Espacial</a:t>
            </a:r>
            <a:r>
              <a:rPr kumimoji="0" lang="pt-BR" sz="11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Segoe UI" pitchFamily="34" charset="0"/>
                <a:cs typeface="Segoe UI" pitchFamily="34" charset="0"/>
              </a:rPr>
              <a:t>.</a:t>
            </a:r>
            <a:r>
              <a:rPr kumimoji="0" lang="pt-B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 txBox="1">
            <a:spLocks noGrp="1"/>
          </p:cNvSpPr>
          <p:nvPr>
            <p:ph idx="1"/>
          </p:nvPr>
        </p:nvSpPr>
        <p:spPr>
          <a:xfrm>
            <a:off x="1571604" y="428604"/>
            <a:ext cx="48925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Produção acadêmica</a:t>
            </a:r>
            <a:endParaRPr kumimoji="0" lang="pt-BR" sz="3600" b="1" i="0" u="none" strike="noStrike" kern="1200" cap="all" spc="0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643174" y="1071546"/>
            <a:ext cx="4214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Disciplinas</a:t>
            </a:r>
            <a:endParaRPr lang="pt-BR" sz="1400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1071538" y="1357282"/>
          <a:ext cx="5349885" cy="5207047"/>
        </p:xfrm>
        <a:graphic>
          <a:graphicData uri="http://schemas.openxmlformats.org/drawingml/2006/table">
            <a:tbl>
              <a:tblPr/>
              <a:tblGrid>
                <a:gridCol w="2276290"/>
                <a:gridCol w="876794"/>
                <a:gridCol w="934604"/>
                <a:gridCol w="1262197"/>
              </a:tblGrid>
              <a:tr h="140731">
                <a:tc>
                  <a:txBody>
                    <a:bodyPr/>
                    <a:lstStyle/>
                    <a:p>
                      <a:pPr algn="l" fontAlgn="ctr"/>
                      <a:r>
                        <a:rPr lang="pt-BR" sz="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Disciplinas</a:t>
                      </a:r>
                    </a:p>
                  </a:txBody>
                  <a:tcPr marL="5492" marR="5492" marT="5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C/H</a:t>
                      </a: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Rio Grande</a:t>
                      </a: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São Lourenço do Sul</a:t>
                      </a: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40731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Semestre I</a:t>
                      </a:r>
                    </a:p>
                  </a:txBody>
                  <a:tcPr marL="5492" marR="5492" marT="5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3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40731">
                <a:tc>
                  <a:txBody>
                    <a:bodyPr/>
                    <a:lstStyle/>
                    <a:p>
                      <a:pPr algn="l" fontAlgn="ctr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Fundamentos de Processos Ecológicos</a:t>
                      </a:r>
                    </a:p>
                  </a:txBody>
                  <a:tcPr marL="5492" marR="5492" marT="5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Marcelo</a:t>
                      </a: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Marcelo</a:t>
                      </a: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140731">
                <a:tc>
                  <a:txBody>
                    <a:bodyPr/>
                    <a:lstStyle/>
                    <a:p>
                      <a:pPr algn="l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Introdução à Gestão Ambiental</a:t>
                      </a:r>
                    </a:p>
                  </a:txBody>
                  <a:tcPr marL="5492" marR="5492" marT="5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Dione</a:t>
                      </a: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Dione</a:t>
                      </a: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</a:tr>
              <a:tr h="140731">
                <a:tc>
                  <a:txBody>
                    <a:bodyPr/>
                    <a:lstStyle/>
                    <a:p>
                      <a:pPr algn="l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Geologia Aplicada à Gestão Ambiental</a:t>
                      </a:r>
                    </a:p>
                  </a:txBody>
                  <a:tcPr marL="5492" marR="5492" marT="5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Adriana</a:t>
                      </a: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Eduardo Agro</a:t>
                      </a: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731">
                <a:tc>
                  <a:txBody>
                    <a:bodyPr/>
                    <a:lstStyle/>
                    <a:p>
                      <a:pPr algn="l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Climatologia e Hidrologia</a:t>
                      </a:r>
                    </a:p>
                  </a:txBody>
                  <a:tcPr marL="5492" marR="5492" marT="5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Ricardo</a:t>
                      </a: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Ricardo</a:t>
                      </a: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731">
                <a:tc>
                  <a:txBody>
                    <a:bodyPr/>
                    <a:lstStyle/>
                    <a:p>
                      <a:pPr algn="l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Legislação Ambiental Brasileira</a:t>
                      </a:r>
                    </a:p>
                  </a:txBody>
                  <a:tcPr marL="5492" marR="5492" marT="5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Lucia</a:t>
                      </a:r>
                    </a:p>
                  </a:txBody>
                  <a:tcPr marL="5492" marR="5492" marT="5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Lucia</a:t>
                      </a: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</a:tr>
              <a:tr h="140731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Semestre II</a:t>
                      </a:r>
                    </a:p>
                  </a:txBody>
                  <a:tcPr marL="5492" marR="5492" marT="5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3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40731">
                <a:tc>
                  <a:txBody>
                    <a:bodyPr/>
                    <a:lstStyle/>
                    <a:p>
                      <a:pPr algn="l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Ecologia de Sistemas</a:t>
                      </a:r>
                    </a:p>
                  </a:txBody>
                  <a:tcPr marL="5492" marR="5492" marT="5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Rafael</a:t>
                      </a: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7B7B7B"/>
                          </a:solidFill>
                          <a:latin typeface="Arial"/>
                        </a:rPr>
                        <a:t>Dione</a:t>
                      </a: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</a:tr>
              <a:tr h="140731">
                <a:tc>
                  <a:txBody>
                    <a:bodyPr/>
                    <a:lstStyle/>
                    <a:p>
                      <a:pPr algn="l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Estatística Descritiva</a:t>
                      </a:r>
                    </a:p>
                  </a:txBody>
                  <a:tcPr marL="5492" marR="5492" marT="5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IMEF (todos os cursos)</a:t>
                      </a: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2"/>
                    </a:solidFill>
                  </a:tcPr>
                </a:tc>
              </a:tr>
              <a:tr h="140731">
                <a:tc>
                  <a:txBody>
                    <a:bodyPr/>
                    <a:lstStyle/>
                    <a:p>
                      <a:pPr algn="l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Equipamentos de Avaliação Ambiental</a:t>
                      </a:r>
                    </a:p>
                  </a:txBody>
                  <a:tcPr marL="5492" marR="5492" marT="5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Carlos</a:t>
                      </a: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Karina</a:t>
                      </a: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</a:tr>
              <a:tr h="140731">
                <a:tc>
                  <a:txBody>
                    <a:bodyPr/>
                    <a:lstStyle/>
                    <a:p>
                      <a:pPr algn="l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Ecologia de Paisagem</a:t>
                      </a:r>
                    </a:p>
                  </a:txBody>
                  <a:tcPr marL="5492" marR="5492" marT="5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Marcelo</a:t>
                      </a: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Ana (Agroec.)</a:t>
                      </a: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731">
                <a:tc>
                  <a:txBody>
                    <a:bodyPr/>
                    <a:lstStyle/>
                    <a:p>
                      <a:pPr algn="l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Meio Ambiente e Desenvolvimento</a:t>
                      </a:r>
                    </a:p>
                  </a:txBody>
                  <a:tcPr marL="5492" marR="5492" marT="5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Dione</a:t>
                      </a: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Dione</a:t>
                      </a: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</a:tr>
              <a:tr h="140731">
                <a:tc>
                  <a:txBody>
                    <a:bodyPr/>
                    <a:lstStyle/>
                    <a:p>
                      <a:pPr algn="l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Introdução ao Sensoriamento Remoto</a:t>
                      </a:r>
                    </a:p>
                  </a:txBody>
                  <a:tcPr marL="5492" marR="5492" marT="5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Rafael</a:t>
                      </a: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Gracieli</a:t>
                      </a: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</a:tr>
              <a:tr h="140731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Semestre III</a:t>
                      </a:r>
                    </a:p>
                  </a:txBody>
                  <a:tcPr marL="5492" marR="5492" marT="5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CC3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40731">
                <a:tc>
                  <a:txBody>
                    <a:bodyPr/>
                    <a:lstStyle/>
                    <a:p>
                      <a:pPr algn="l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Química  Ambiental</a:t>
                      </a:r>
                    </a:p>
                  </a:txBody>
                  <a:tcPr marL="5492" marR="5492" marT="5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Graça/Mônica</a:t>
                      </a: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Karina</a:t>
                      </a: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</a:tr>
              <a:tr h="140731">
                <a:tc>
                  <a:txBody>
                    <a:bodyPr/>
                    <a:lstStyle/>
                    <a:p>
                      <a:pPr algn="l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Fundamentos da Análise Socioeconômica</a:t>
                      </a:r>
                    </a:p>
                  </a:txBody>
                  <a:tcPr marL="5492" marR="5492" marT="5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Tatiana</a:t>
                      </a: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92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Tatiana</a:t>
                      </a: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9200"/>
                    </a:solidFill>
                  </a:tcPr>
                </a:tc>
              </a:tr>
              <a:tr h="140731">
                <a:tc>
                  <a:txBody>
                    <a:bodyPr/>
                    <a:lstStyle/>
                    <a:p>
                      <a:pPr algn="l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SIG</a:t>
                      </a:r>
                    </a:p>
                  </a:txBody>
                  <a:tcPr marL="5492" marR="5492" marT="5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Rafael</a:t>
                      </a: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Gracieli</a:t>
                      </a: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</a:tr>
              <a:tr h="140731">
                <a:tc>
                  <a:txBody>
                    <a:bodyPr/>
                    <a:lstStyle/>
                    <a:p>
                      <a:pPr algn="l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Gestão de Áreas Protegidas</a:t>
                      </a:r>
                    </a:p>
                  </a:txBody>
                  <a:tcPr marL="5492" marR="5492" marT="5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Lucia</a:t>
                      </a: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Lúcia</a:t>
                      </a: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140731">
                <a:tc>
                  <a:txBody>
                    <a:bodyPr/>
                    <a:lstStyle/>
                    <a:p>
                      <a:pPr algn="l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Gestão Ambiental de Empreendimentos I</a:t>
                      </a:r>
                    </a:p>
                  </a:txBody>
                  <a:tcPr marL="5492" marR="5492" marT="5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40731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Semestre IV</a:t>
                      </a:r>
                    </a:p>
                  </a:txBody>
                  <a:tcPr marL="5492" marR="5492" marT="5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3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40731">
                <a:tc>
                  <a:txBody>
                    <a:bodyPr/>
                    <a:lstStyle/>
                    <a:p>
                      <a:pPr algn="l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Tópicos Especias em G.A.</a:t>
                      </a:r>
                    </a:p>
                  </a:txBody>
                  <a:tcPr marL="5492" marR="5492" marT="5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Dione</a:t>
                      </a: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Dione</a:t>
                      </a: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</a:tr>
              <a:tr h="140731">
                <a:tc>
                  <a:txBody>
                    <a:bodyPr/>
                    <a:lstStyle/>
                    <a:p>
                      <a:pPr algn="l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AIA</a:t>
                      </a:r>
                    </a:p>
                  </a:txBody>
                  <a:tcPr marL="5492" marR="5492" marT="5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Rafael/Beto</a:t>
                      </a: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Tatiana</a:t>
                      </a: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9200"/>
                    </a:solidFill>
                  </a:tcPr>
                </a:tc>
              </a:tr>
              <a:tr h="140731">
                <a:tc>
                  <a:txBody>
                    <a:bodyPr/>
                    <a:lstStyle/>
                    <a:p>
                      <a:pPr algn="l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Gestão Ambiental Urbana</a:t>
                      </a:r>
                    </a:p>
                  </a:txBody>
                  <a:tcPr marL="5492" marR="5492" marT="5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Lúcia</a:t>
                      </a: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Lúcia</a:t>
                      </a: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140731">
                <a:tc>
                  <a:txBody>
                    <a:bodyPr/>
                    <a:lstStyle/>
                    <a:p>
                      <a:pPr algn="l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Gestão de Bacias Hidrográficas</a:t>
                      </a:r>
                    </a:p>
                  </a:txBody>
                  <a:tcPr marL="5492" marR="5492" marT="5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Lúcia</a:t>
                      </a: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Lúcia</a:t>
                      </a: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140731">
                <a:tc>
                  <a:txBody>
                    <a:bodyPr/>
                    <a:lstStyle/>
                    <a:p>
                      <a:pPr algn="l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Auditoria </a:t>
                      </a:r>
                    </a:p>
                  </a:txBody>
                  <a:tcPr marL="5492" marR="5492" marT="5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Karina</a:t>
                      </a: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Karina</a:t>
                      </a: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</a:tr>
              <a:tr h="140731">
                <a:tc>
                  <a:txBody>
                    <a:bodyPr/>
                    <a:lstStyle/>
                    <a:p>
                      <a:pPr algn="l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Gestão de Empreendimentos II</a:t>
                      </a:r>
                    </a:p>
                  </a:txBody>
                  <a:tcPr marL="5492" marR="5492" marT="5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Karina</a:t>
                      </a: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Karina</a:t>
                      </a: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</a:tr>
              <a:tr h="140731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Semestre V</a:t>
                      </a:r>
                    </a:p>
                  </a:txBody>
                  <a:tcPr marL="5492" marR="5492" marT="5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3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40731">
                <a:tc>
                  <a:txBody>
                    <a:bodyPr/>
                    <a:lstStyle/>
                    <a:p>
                      <a:pPr algn="l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Técnicas de Comunicação e Neg. Social</a:t>
                      </a:r>
                    </a:p>
                  </a:txBody>
                  <a:tcPr marL="5492" marR="5492" marT="5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Tatiana</a:t>
                      </a: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92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Tatiana</a:t>
                      </a: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9200"/>
                    </a:solidFill>
                  </a:tcPr>
                </a:tc>
              </a:tr>
              <a:tr h="140731">
                <a:tc>
                  <a:txBody>
                    <a:bodyPr/>
                    <a:lstStyle/>
                    <a:p>
                      <a:pPr algn="l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Educação Ambiental</a:t>
                      </a:r>
                    </a:p>
                  </a:txBody>
                  <a:tcPr marL="5492" marR="5492" marT="5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Dione</a:t>
                      </a: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Dione</a:t>
                      </a: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</a:tr>
              <a:tr h="140731">
                <a:tc>
                  <a:txBody>
                    <a:bodyPr/>
                    <a:lstStyle/>
                    <a:p>
                      <a:pPr algn="l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Elaboração de Projetos</a:t>
                      </a:r>
                    </a:p>
                  </a:txBody>
                  <a:tcPr marL="5492" marR="5492" marT="5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Carlos</a:t>
                      </a: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Karina</a:t>
                      </a: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</a:tr>
              <a:tr h="140731">
                <a:tc>
                  <a:txBody>
                    <a:bodyPr/>
                    <a:lstStyle/>
                    <a:p>
                      <a:pPr algn="l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Planejamento Ambiental </a:t>
                      </a:r>
                    </a:p>
                  </a:txBody>
                  <a:tcPr marL="5492" marR="5492" marT="5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Marcelo</a:t>
                      </a: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Gracieli</a:t>
                      </a: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</a:tr>
              <a:tr h="140731">
                <a:tc>
                  <a:txBody>
                    <a:bodyPr/>
                    <a:lstStyle/>
                    <a:p>
                      <a:pPr algn="l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Licenciamento Ambiental</a:t>
                      </a:r>
                    </a:p>
                  </a:txBody>
                  <a:tcPr marL="5492" marR="5492" marT="5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Tatiana</a:t>
                      </a: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9200"/>
                    </a:solidFill>
                  </a:tcPr>
                </a:tc>
              </a:tr>
              <a:tr h="140731">
                <a:tc>
                  <a:txBody>
                    <a:bodyPr/>
                    <a:lstStyle/>
                    <a:p>
                      <a:pPr algn="l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2" marR="5492" marT="5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731">
                <a:tc>
                  <a:txBody>
                    <a:bodyPr/>
                    <a:lstStyle/>
                    <a:p>
                      <a:pPr algn="l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Visitas técnicas</a:t>
                      </a:r>
                    </a:p>
                  </a:txBody>
                  <a:tcPr marL="5492" marR="5492" marT="5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Beto</a:t>
                      </a: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Beto</a:t>
                      </a: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135"/>
                    </a:solidFill>
                  </a:tcPr>
                </a:tc>
              </a:tr>
              <a:tr h="140731">
                <a:tc>
                  <a:txBody>
                    <a:bodyPr/>
                    <a:lstStyle/>
                    <a:p>
                      <a:pPr algn="l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Análise de Eia</a:t>
                      </a:r>
                    </a:p>
                  </a:txBody>
                  <a:tcPr marL="5492" marR="5492" marT="5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Beto</a:t>
                      </a: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Beto</a:t>
                      </a: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135"/>
                    </a:solidFill>
                  </a:tcPr>
                </a:tc>
              </a:tr>
              <a:tr h="140731">
                <a:tc>
                  <a:txBody>
                    <a:bodyPr/>
                    <a:lstStyle/>
                    <a:p>
                      <a:pPr algn="l" fontAlgn="ctr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2" marR="5492" marT="5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7072330" y="1571612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27 Disciplinas do curso TGA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357290" y="857232"/>
            <a:ext cx="67151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 smtClean="0"/>
              <a:t>Carga horária  - Graduação</a:t>
            </a:r>
            <a:endParaRPr lang="pt-BR" sz="4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3000364" y="4929198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+ Ciências do Ambiente</a:t>
            </a:r>
          </a:p>
          <a:p>
            <a:r>
              <a:rPr lang="pt-BR" dirty="0" smtClean="0"/>
              <a:t>Atividades de coordenação !</a:t>
            </a:r>
            <a:endParaRPr lang="pt-BR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1524000" y="2605215"/>
          <a:ext cx="6095999" cy="1647570"/>
        </p:xfrm>
        <a:graphic>
          <a:graphicData uri="http://schemas.openxmlformats.org/drawingml/2006/table">
            <a:tbl>
              <a:tblPr/>
              <a:tblGrid>
                <a:gridCol w="2598430"/>
                <a:gridCol w="998127"/>
                <a:gridCol w="1064119"/>
                <a:gridCol w="1435323"/>
              </a:tblGrid>
              <a:tr h="164757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Carga horária</a:t>
                      </a:r>
                    </a:p>
                  </a:txBody>
                  <a:tcPr marL="8238" marR="8238" marT="8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6475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CH  semestral</a:t>
                      </a:r>
                    </a:p>
                  </a:txBody>
                  <a:tcPr marL="8238" marR="8238" marT="8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9D1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Impar</a:t>
                      </a:r>
                    </a:p>
                  </a:txBody>
                  <a:tcPr marL="8238" marR="8238" marT="8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Par</a:t>
                      </a:r>
                    </a:p>
                  </a:txBody>
                  <a:tcPr marL="8238" marR="8238" marT="8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</a:p>
                  </a:txBody>
                  <a:tcPr marL="8238" marR="8238" marT="8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D"/>
                    </a:solidFill>
                  </a:tcPr>
                </a:tc>
              </a:tr>
              <a:tr h="16475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Tatiana</a:t>
                      </a:r>
                    </a:p>
                  </a:txBody>
                  <a:tcPr marL="8238" marR="8238" marT="8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92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8238" marR="8238" marT="8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92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8238" marR="8238" marT="8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92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8238" marR="8238" marT="8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9200"/>
                    </a:solidFill>
                  </a:tcPr>
                </a:tc>
              </a:tr>
              <a:tr h="16475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Lucia</a:t>
                      </a:r>
                    </a:p>
                  </a:txBody>
                  <a:tcPr marL="8238" marR="8238" marT="8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8238" marR="8238" marT="8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8238" marR="8238" marT="8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</a:t>
                      </a:r>
                    </a:p>
                  </a:txBody>
                  <a:tcPr marL="8238" marR="8238" marT="8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16475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Dione (Oceano</a:t>
                      </a:r>
                      <a:r>
                        <a:rPr lang="pt-BR" sz="10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e Gestão)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38" marR="8238" marT="8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8238" marR="8238" marT="8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8238" marR="8238" marT="8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</a:t>
                      </a:r>
                    </a:p>
                  </a:txBody>
                  <a:tcPr marL="8238" marR="8238" marT="8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</a:tr>
              <a:tr h="16475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Gracielli</a:t>
                      </a:r>
                    </a:p>
                  </a:txBody>
                  <a:tcPr marL="8238" marR="8238" marT="8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8238" marR="8238" marT="8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8238" marR="8238" marT="8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8238" marR="8238" marT="8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</a:tr>
              <a:tr h="16475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Rafael (Oceano e Gestão)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38" marR="8238" marT="8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8238" marR="8238" marT="8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8238" marR="8238" marT="8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8238" marR="8238" marT="8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</a:tr>
              <a:tr h="16475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Marcelo</a:t>
                      </a:r>
                    </a:p>
                  </a:txBody>
                  <a:tcPr marL="8238" marR="8238" marT="8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8238" marR="8238" marT="8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8238" marR="8238" marT="8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8238" marR="8238" marT="8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16475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karina</a:t>
                      </a:r>
                    </a:p>
                  </a:txBody>
                  <a:tcPr marL="8238" marR="8238" marT="8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8238" marR="8238" marT="8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8238" marR="8238" marT="8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8238" marR="8238" marT="8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</a:tr>
              <a:tr h="16475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Beto (Oceano e Gestão)</a:t>
                      </a:r>
                    </a:p>
                  </a:txBody>
                  <a:tcPr marL="8238" marR="8238" marT="8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238" marR="8238" marT="8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</a:t>
                      </a:r>
                    </a:p>
                  </a:txBody>
                  <a:tcPr marL="8238" marR="8238" marT="8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21</a:t>
                      </a:r>
                    </a:p>
                  </a:txBody>
                  <a:tcPr marL="8238" marR="8238" marT="8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13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2055</TotalTime>
  <Words>1068</Words>
  <Application>Microsoft Office PowerPoint</Application>
  <PresentationFormat>Apresentação na tela (4:3)</PresentationFormat>
  <Paragraphs>327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29" baseType="lpstr">
      <vt:lpstr>Tema do Office</vt:lpstr>
      <vt:lpstr>NÚCLEO DE GERENCIAMENTO COSTEIRO</vt:lpstr>
      <vt:lpstr>QUEM SOMOS</vt:lpstr>
      <vt:lpstr> </vt:lpstr>
      <vt:lpstr>LINHAS DE PESQUISA</vt:lpstr>
      <vt:lpstr>Agregados</vt:lpstr>
      <vt:lpstr>Slide 6</vt:lpstr>
      <vt:lpstr>Slide 7</vt:lpstr>
      <vt:lpstr>Slide 8</vt:lpstr>
      <vt:lpstr>Slide 9</vt:lpstr>
      <vt:lpstr>Principais Projetos  </vt:lpstr>
      <vt:lpstr>Slide 11</vt:lpstr>
      <vt:lpstr>Estudo de Impacto Ambiental do Porto de Rio Grande - 1997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LINHA DO TEMPO</dc:title>
  <dc:creator>Paulo</dc:creator>
  <cp:lastModifiedBy>BETO TAGLIANI</cp:lastModifiedBy>
  <cp:revision>101</cp:revision>
  <dcterms:created xsi:type="dcterms:W3CDTF">2014-06-23T10:42:55Z</dcterms:created>
  <dcterms:modified xsi:type="dcterms:W3CDTF">2014-11-14T15:21:03Z</dcterms:modified>
</cp:coreProperties>
</file>